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31"/>
  </p:notesMasterIdLst>
  <p:handoutMasterIdLst>
    <p:handoutMasterId r:id="rId32"/>
  </p:handoutMasterIdLst>
  <p:sldIdLst>
    <p:sldId id="256" r:id="rId5"/>
    <p:sldId id="517" r:id="rId6"/>
    <p:sldId id="519" r:id="rId7"/>
    <p:sldId id="518" r:id="rId8"/>
    <p:sldId id="521" r:id="rId9"/>
    <p:sldId id="522" r:id="rId10"/>
    <p:sldId id="523" r:id="rId11"/>
    <p:sldId id="546" r:id="rId12"/>
    <p:sldId id="547" r:id="rId13"/>
    <p:sldId id="548" r:id="rId14"/>
    <p:sldId id="549" r:id="rId15"/>
    <p:sldId id="550" r:id="rId16"/>
    <p:sldId id="551" r:id="rId17"/>
    <p:sldId id="552" r:id="rId18"/>
    <p:sldId id="553" r:id="rId19"/>
    <p:sldId id="554" r:id="rId20"/>
    <p:sldId id="555" r:id="rId21"/>
    <p:sldId id="556" r:id="rId22"/>
    <p:sldId id="559" r:id="rId23"/>
    <p:sldId id="560" r:id="rId24"/>
    <p:sldId id="561" r:id="rId25"/>
    <p:sldId id="562" r:id="rId26"/>
    <p:sldId id="557" r:id="rId27"/>
    <p:sldId id="558" r:id="rId28"/>
    <p:sldId id="563" r:id="rId29"/>
    <p:sldId id="564" r:id="rId30"/>
  </p:sldIdLst>
  <p:sldSz cx="9144000" cy="6858000" type="screen4x3"/>
  <p:notesSz cx="9928225" cy="6797675"/>
  <p:custDataLst>
    <p:tags r:id="rId3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7575"/>
    <a:srgbClr val="F53939"/>
    <a:srgbClr val="FF8181"/>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646" autoAdjust="0"/>
  </p:normalViewPr>
  <p:slideViewPr>
    <p:cSldViewPr>
      <p:cViewPr varScale="1">
        <p:scale>
          <a:sx n="74" d="100"/>
          <a:sy n="74" d="100"/>
        </p:scale>
        <p:origin x="1428" y="6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745616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047643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849420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7611883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8639467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7162067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1164524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068184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698389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91075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b="1"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0395908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b="1"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515892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b="1"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4962830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4834949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465788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41606668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496842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0749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9129118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3.xml"/><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78739" y="659677"/>
            <a:ext cx="174357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13.1 –</a:t>
            </a:r>
            <a:r>
              <a:rPr lang="en-GB" sz="1200" b="1" baseline="0" dirty="0" smtClean="0">
                <a:latin typeface="Arial" panose="020B0604020202020204" pitchFamily="34" charset="0"/>
                <a:cs typeface="Arial" panose="020B0604020202020204" pitchFamily="34" charset="0"/>
              </a:rPr>
              <a:t> Clarifying Costs</a:t>
            </a:r>
            <a:endParaRPr lang="en-GB" sz="12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9" y="659677"/>
            <a:ext cx="89171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200" b="1" dirty="0" smtClean="0">
                <a:latin typeface="Arial" panose="020B0604020202020204" pitchFamily="34" charset="0"/>
                <a:cs typeface="Arial" panose="020B0604020202020204" pitchFamily="34" charset="0"/>
              </a:rPr>
              <a:t>Questions</a:t>
            </a:r>
            <a:endParaRPr lang="en-GB" sz="12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007181" y="659677"/>
            <a:ext cx="160725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13.2 –</a:t>
            </a:r>
            <a:r>
              <a:rPr lang="en-GB" sz="1200" b="1" baseline="0" dirty="0" smtClean="0">
                <a:latin typeface="Arial" panose="020B0604020202020204" pitchFamily="34" charset="0"/>
                <a:cs typeface="Arial" panose="020B0604020202020204" pitchFamily="34" charset="0"/>
              </a:rPr>
              <a:t> </a:t>
            </a:r>
            <a:r>
              <a:rPr lang="en-GB" sz="1200" b="1" dirty="0" smtClean="0">
                <a:latin typeface="Arial" panose="020B0604020202020204" pitchFamily="34" charset="0"/>
                <a:cs typeface="Arial" panose="020B0604020202020204" pitchFamily="34" charset="0"/>
              </a:rPr>
              <a:t>Start-up Costs</a:t>
            </a:r>
            <a:endParaRPr lang="en-GB" sz="12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userDrawn="1"/>
        </p:nvSpPr>
        <p:spPr>
          <a:xfrm>
            <a:off x="4699299" y="659677"/>
            <a:ext cx="167290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13.3 – Running Costs</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72400" y="51788"/>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Resources/Chapter%2005%20-%20Exam%20Questions.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Resources/Chapter%2005%20-%20Exam%20Questions.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Resources/Chapter%2003%20-%20Exam%20Questions.doc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Resources/Chapter%2013%20-%20Exam%20Questions.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Resources/Chapter%2013%20-%20Exam%20Question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538244"/>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US" sz="35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a:t>
            </a:r>
            <a:r>
              <a:rPr lang="en-US" sz="35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13 – Financing the Cost of Production</a:t>
            </a:r>
            <a:endParaRPr lang="en-GB" sz="35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1691680"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28239"/>
            <a:ext cx="1656184" cy="1590627"/>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32311"/>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400" dirty="0"/>
              <a:t>Put very simply, businesses operate by taking inputs, changing them in ways that add value, and producing outputs</a:t>
            </a:r>
            <a:r>
              <a:rPr lang="en-US" sz="2400" dirty="0" smtClean="0"/>
              <a:t>.</a:t>
            </a:r>
          </a:p>
          <a:p>
            <a:pPr marL="342900" indent="-342900">
              <a:buClr>
                <a:schemeClr val="accent6">
                  <a:lumMod val="50000"/>
                </a:schemeClr>
              </a:buClr>
              <a:buFont typeface="Wingdings 3" panose="05040102010807070707" pitchFamily="18" charset="2"/>
              <a:buChar char=""/>
            </a:pPr>
            <a:endParaRPr lang="en-US" sz="2400" dirty="0" smtClean="0"/>
          </a:p>
          <a:p>
            <a:pPr marL="342900" indent="-342900">
              <a:buClr>
                <a:schemeClr val="accent6">
                  <a:lumMod val="50000"/>
                </a:schemeClr>
              </a:buClr>
              <a:buFont typeface="Wingdings 3" panose="05040102010807070707" pitchFamily="18" charset="2"/>
              <a:buChar char=""/>
            </a:pPr>
            <a:endParaRPr lang="en-US" sz="2400" dirty="0"/>
          </a:p>
          <a:p>
            <a:pPr marL="342900" indent="-342900">
              <a:buClr>
                <a:schemeClr val="accent6">
                  <a:lumMod val="50000"/>
                </a:schemeClr>
              </a:buClr>
              <a:buFont typeface="Wingdings 3" panose="05040102010807070707" pitchFamily="18" charset="2"/>
              <a:buChar char=""/>
            </a:pPr>
            <a:endParaRPr lang="en-US" sz="2400" dirty="0" smtClean="0"/>
          </a:p>
          <a:p>
            <a:pPr marL="342900" indent="-342900">
              <a:buClr>
                <a:schemeClr val="accent6">
                  <a:lumMod val="50000"/>
                </a:schemeClr>
              </a:buClr>
              <a:buFont typeface="Wingdings 3" panose="05040102010807070707" pitchFamily="18" charset="2"/>
              <a:buChar char=""/>
            </a:pPr>
            <a:endParaRPr lang="en-US" sz="2400" dirty="0"/>
          </a:p>
          <a:p>
            <a:pPr marL="342900" indent="-342900">
              <a:buClr>
                <a:schemeClr val="accent6">
                  <a:lumMod val="50000"/>
                </a:schemeClr>
              </a:buClr>
              <a:buFont typeface="Wingdings 3" panose="05040102010807070707" pitchFamily="18" charset="2"/>
              <a:buChar char=""/>
            </a:pPr>
            <a:endParaRPr lang="en-US" sz="2400" dirty="0" smtClean="0"/>
          </a:p>
          <a:p>
            <a:pPr>
              <a:buClr>
                <a:schemeClr val="accent6">
                  <a:lumMod val="50000"/>
                </a:schemeClr>
              </a:buClr>
            </a:pPr>
            <a:endParaRPr lang="en-US" sz="2400" dirty="0"/>
          </a:p>
          <a:p>
            <a:pPr marL="342900" indent="-342900">
              <a:buClr>
                <a:schemeClr val="accent6">
                  <a:lumMod val="50000"/>
                </a:schemeClr>
              </a:buClr>
              <a:buFont typeface="Wingdings 3" panose="05040102010807070707" pitchFamily="18" charset="2"/>
              <a:buChar char=""/>
            </a:pPr>
            <a:r>
              <a:rPr lang="en-US" sz="2400" dirty="0" smtClean="0"/>
              <a:t>Outputs </a:t>
            </a:r>
            <a:r>
              <a:rPr lang="en-US" sz="2400" dirty="0"/>
              <a:t>are sold in order to generate sales revenue. Revenue is money gained by the business when selling goods or services. The process of producing outputs incurs costs for the business. These costs of production must be paid for by the business. We can classify costs, placing them in different groups. </a:t>
            </a:r>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.1 – </a:t>
            </a:r>
            <a:r>
              <a:rPr lang="en-US" sz="3100" dirty="0" smtClean="0">
                <a:effectLst/>
              </a:rPr>
              <a:t>Costs of Production – Starting Up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77</a:t>
            </a:r>
            <a:endParaRPr lang="en-GB" sz="1200" b="1" dirty="0">
              <a:latin typeface="Arial" panose="020B0604020202020204" pitchFamily="34" charset="0"/>
              <a:cs typeface="Arial" panose="020B0604020202020204" pitchFamily="34" charset="0"/>
            </a:endParaRPr>
          </a:p>
        </p:txBody>
      </p:sp>
      <p:grpSp>
        <p:nvGrpSpPr>
          <p:cNvPr id="13" name="Group 12"/>
          <p:cNvGrpSpPr/>
          <p:nvPr/>
        </p:nvGrpSpPr>
        <p:grpSpPr>
          <a:xfrm>
            <a:off x="395536" y="2420888"/>
            <a:ext cx="8424936" cy="1857298"/>
            <a:chOff x="755576" y="2055995"/>
            <a:chExt cx="7738395" cy="1857298"/>
          </a:xfrm>
        </p:grpSpPr>
        <p:sp>
          <p:nvSpPr>
            <p:cNvPr id="3" name="Right Arrow 2"/>
            <p:cNvSpPr/>
            <p:nvPr/>
          </p:nvSpPr>
          <p:spPr>
            <a:xfrm>
              <a:off x="755576" y="2060848"/>
              <a:ext cx="2016224" cy="1008112"/>
            </a:xfrm>
            <a:prstGeom prst="rightArrow">
              <a:avLst/>
            </a:prstGeom>
            <a:solidFill>
              <a:schemeClr val="accent6">
                <a:lumMod val="60000"/>
                <a:lumOff val="40000"/>
              </a:schemeClr>
            </a:solidFill>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latin typeface="Arial" panose="020B0604020202020204" pitchFamily="34" charset="0"/>
                  <a:cs typeface="Arial" panose="020B0604020202020204" pitchFamily="34" charset="0"/>
                </a:rPr>
                <a:t>Inputs</a:t>
              </a:r>
              <a:endParaRPr lang="en-GB" b="1" dirty="0">
                <a:solidFill>
                  <a:schemeClr val="tx1"/>
                </a:solidFill>
                <a:latin typeface="Arial" panose="020B0604020202020204" pitchFamily="34" charset="0"/>
                <a:cs typeface="Arial" panose="020B0604020202020204" pitchFamily="34" charset="0"/>
              </a:endParaRPr>
            </a:p>
          </p:txBody>
        </p:sp>
        <p:sp>
          <p:nvSpPr>
            <p:cNvPr id="8" name="Right Arrow 7"/>
            <p:cNvSpPr/>
            <p:nvPr/>
          </p:nvSpPr>
          <p:spPr>
            <a:xfrm>
              <a:off x="6300192" y="2055995"/>
              <a:ext cx="2016224" cy="1008112"/>
            </a:xfrm>
            <a:prstGeom prst="rightArrow">
              <a:avLst/>
            </a:prstGeom>
            <a:solidFill>
              <a:schemeClr val="accent6">
                <a:lumMod val="60000"/>
                <a:lumOff val="40000"/>
              </a:schemeClr>
            </a:solidFill>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latin typeface="Arial" panose="020B0604020202020204" pitchFamily="34" charset="0"/>
                  <a:cs typeface="Arial" panose="020B0604020202020204" pitchFamily="34" charset="0"/>
                </a:rPr>
                <a:t>Outputs</a:t>
              </a:r>
              <a:endParaRPr lang="en-GB" b="1" dirty="0">
                <a:solidFill>
                  <a:schemeClr val="tx1"/>
                </a:solidFill>
                <a:latin typeface="Arial" panose="020B0604020202020204" pitchFamily="34" charset="0"/>
                <a:cs typeface="Arial" panose="020B0604020202020204" pitchFamily="34" charset="0"/>
              </a:endParaRPr>
            </a:p>
          </p:txBody>
        </p:sp>
        <p:sp>
          <p:nvSpPr>
            <p:cNvPr id="4" name="TextBox 3"/>
            <p:cNvSpPr txBox="1"/>
            <p:nvPr/>
          </p:nvSpPr>
          <p:spPr>
            <a:xfrm>
              <a:off x="3383868" y="2236885"/>
              <a:ext cx="2304256" cy="646331"/>
            </a:xfrm>
            <a:prstGeom prst="rect">
              <a:avLst/>
            </a:prstGeom>
            <a:solidFill>
              <a:schemeClr val="accent6">
                <a:lumMod val="60000"/>
                <a:lumOff val="40000"/>
              </a:schemeClr>
            </a:solidFill>
            <a:ln w="57150">
              <a:solidFill>
                <a:srgbClr val="0070C0"/>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n-GB" b="1" dirty="0" smtClean="0">
                  <a:latin typeface="Arial" panose="020B0604020202020204" pitchFamily="34" charset="0"/>
                  <a:cs typeface="Arial" panose="020B0604020202020204" pitchFamily="34" charset="0"/>
                </a:rPr>
                <a:t>Process</a:t>
              </a:r>
              <a:br>
                <a:rPr lang="en-GB" b="1" dirty="0" smtClean="0">
                  <a:latin typeface="Arial" panose="020B0604020202020204" pitchFamily="34" charset="0"/>
                  <a:cs typeface="Arial" panose="020B0604020202020204" pitchFamily="34" charset="0"/>
                </a:rPr>
              </a:br>
              <a:r>
                <a:rPr lang="en-GB" b="1" dirty="0" smtClean="0">
                  <a:latin typeface="Arial" panose="020B0604020202020204" pitchFamily="34" charset="0"/>
                  <a:cs typeface="Arial" panose="020B0604020202020204" pitchFamily="34" charset="0"/>
                </a:rPr>
                <a:t>(adds value)</a:t>
              </a:r>
              <a:endParaRPr lang="en-GB" b="1" dirty="0">
                <a:latin typeface="Arial" panose="020B0604020202020204" pitchFamily="34" charset="0"/>
                <a:cs typeface="Arial" panose="020B0604020202020204" pitchFamily="34" charset="0"/>
              </a:endParaRPr>
            </a:p>
          </p:txBody>
        </p:sp>
        <p:sp>
          <p:nvSpPr>
            <p:cNvPr id="9" name="Left Brace 8"/>
            <p:cNvSpPr/>
            <p:nvPr/>
          </p:nvSpPr>
          <p:spPr>
            <a:xfrm rot="16200000">
              <a:off x="2981587" y="861624"/>
              <a:ext cx="504055" cy="4909019"/>
            </a:xfrm>
            <a:prstGeom prst="leftBrace">
              <a:avLst>
                <a:gd name="adj1" fmla="val 8333"/>
                <a:gd name="adj2" fmla="val 50414"/>
              </a:avLst>
            </a:prstGeom>
            <a:ln w="57150">
              <a:solidFill>
                <a:srgbClr val="00206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latin typeface="Arial" panose="020B0604020202020204" pitchFamily="34" charset="0"/>
                <a:cs typeface="Arial" panose="020B0604020202020204" pitchFamily="34" charset="0"/>
              </a:endParaRPr>
            </a:p>
          </p:txBody>
        </p:sp>
        <p:sp>
          <p:nvSpPr>
            <p:cNvPr id="10" name="Left Brace 9"/>
            <p:cNvSpPr/>
            <p:nvPr/>
          </p:nvSpPr>
          <p:spPr>
            <a:xfrm rot="16200000">
              <a:off x="7072393" y="2291903"/>
              <a:ext cx="504055" cy="2048458"/>
            </a:xfrm>
            <a:prstGeom prst="leftBrace">
              <a:avLst>
                <a:gd name="adj1" fmla="val 8333"/>
                <a:gd name="adj2" fmla="val 50414"/>
              </a:avLst>
            </a:prstGeom>
            <a:ln w="57150">
              <a:solidFill>
                <a:srgbClr val="00206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latin typeface="Arial" panose="020B0604020202020204" pitchFamily="34" charset="0"/>
                <a:cs typeface="Arial" panose="020B0604020202020204" pitchFamily="34" charset="0"/>
              </a:endParaRPr>
            </a:p>
          </p:txBody>
        </p:sp>
        <p:sp>
          <p:nvSpPr>
            <p:cNvPr id="11" name="TextBox 10"/>
            <p:cNvSpPr txBox="1"/>
            <p:nvPr/>
          </p:nvSpPr>
          <p:spPr>
            <a:xfrm>
              <a:off x="2500080" y="3543249"/>
              <a:ext cx="1582484" cy="369332"/>
            </a:xfrm>
            <a:prstGeom prst="rect">
              <a:avLst/>
            </a:prstGeom>
            <a:noFill/>
          </p:spPr>
          <p:txBody>
            <a:bodyPr wrap="none" rtlCol="0">
              <a:spAutoFit/>
            </a:bodyPr>
            <a:lstStyle/>
            <a:p>
              <a:r>
                <a:rPr lang="en-GB" b="1" dirty="0" smtClean="0"/>
                <a:t>Incurs Costs</a:t>
              </a:r>
              <a:endParaRPr lang="en-GB" b="1" dirty="0"/>
            </a:p>
          </p:txBody>
        </p:sp>
        <p:sp>
          <p:nvSpPr>
            <p:cNvPr id="12" name="TextBox 11"/>
            <p:cNvSpPr txBox="1"/>
            <p:nvPr/>
          </p:nvSpPr>
          <p:spPr>
            <a:xfrm>
              <a:off x="6154869" y="3543961"/>
              <a:ext cx="2339102" cy="369332"/>
            </a:xfrm>
            <a:prstGeom prst="rect">
              <a:avLst/>
            </a:prstGeom>
            <a:noFill/>
          </p:spPr>
          <p:txBody>
            <a:bodyPr wrap="none" rtlCol="0">
              <a:spAutoFit/>
            </a:bodyPr>
            <a:lstStyle/>
            <a:p>
              <a:r>
                <a:rPr lang="en-GB" b="1" dirty="0" smtClean="0"/>
                <a:t>Generates Revenue</a:t>
              </a:r>
              <a:endParaRPr lang="en-GB" b="1" dirty="0"/>
            </a:p>
          </p:txBody>
        </p:sp>
      </p:grpSp>
    </p:spTree>
    <p:extLst>
      <p:ext uri="{BB962C8B-B14F-4D97-AF65-F5344CB8AC3E}">
        <p14:creationId xmlns:p14="http://schemas.microsoft.com/office/powerpoint/2010/main" val="319080310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.2 – </a:t>
            </a:r>
            <a:r>
              <a:rPr lang="en-US" sz="3100" dirty="0" smtClean="0">
                <a:effectLst/>
              </a:rPr>
              <a:t>Costs of Production – Starting Up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78</a:t>
            </a:r>
            <a:endParaRPr lang="en-GB" sz="1200" b="1"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602331062"/>
              </p:ext>
            </p:extLst>
          </p:nvPr>
        </p:nvGraphicFramePr>
        <p:xfrm>
          <a:off x="348208" y="1196752"/>
          <a:ext cx="8472264" cy="5278120"/>
        </p:xfrm>
        <a:graphic>
          <a:graphicData uri="http://schemas.openxmlformats.org/drawingml/2006/table">
            <a:tbl>
              <a:tblPr firstRow="1" bandRow="1">
                <a:tableStyleId>{5C22544A-7EE6-4342-B048-85BDC9FD1C3A}</a:tableStyleId>
              </a:tblPr>
              <a:tblGrid>
                <a:gridCol w="4236132"/>
                <a:gridCol w="4236132"/>
              </a:tblGrid>
              <a:tr h="370840">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1" kern="1200" dirty="0" smtClean="0">
                          <a:solidFill>
                            <a:schemeClr val="dk1"/>
                          </a:solidFill>
                          <a:effectLst/>
                          <a:latin typeface="Arial" panose="020B0604020202020204" pitchFamily="34" charset="0"/>
                          <a:ea typeface="+mn-ea"/>
                          <a:cs typeface="Arial" panose="020B0604020202020204" pitchFamily="34" charset="0"/>
                        </a:rPr>
                        <a:t>Start-up costs</a:t>
                      </a:r>
                      <a:endParaRPr kumimoji="0" lang="en-GB" sz="1800" b="1" kern="1200" dirty="0" smtClean="0">
                        <a:solidFill>
                          <a:schemeClr val="dk1"/>
                        </a:solidFill>
                        <a:effectLst/>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800" b="1" kern="1200" dirty="0" smtClean="0">
                          <a:solidFill>
                            <a:schemeClr val="dk1"/>
                          </a:solidFill>
                          <a:effectLst/>
                          <a:latin typeface="Arial" panose="020B0604020202020204" pitchFamily="34" charset="0"/>
                          <a:ea typeface="+mn-ea"/>
                          <a:cs typeface="Arial" panose="020B0604020202020204" pitchFamily="34" charset="0"/>
                        </a:rPr>
                        <a:t>Capital spending</a:t>
                      </a:r>
                      <a:endParaRPr kumimoji="0" lang="en-GB" sz="1800" b="1" kern="1200" dirty="0" smtClean="0">
                        <a:solidFill>
                          <a:schemeClr val="dk1"/>
                        </a:solidFill>
                        <a:effectLst/>
                        <a:latin typeface="Arial" panose="020B0604020202020204" pitchFamily="34" charset="0"/>
                        <a:ea typeface="+mn-ea"/>
                        <a:cs typeface="Arial" panose="020B0604020202020204" pitchFamily="34" charset="0"/>
                      </a:endParaRPr>
                    </a:p>
                  </a:txBody>
                  <a:tcPr/>
                </a:tc>
              </a:tr>
              <a:tr h="370840">
                <a:tc>
                  <a:txBody>
                    <a:bodyPr/>
                    <a:lstStyle/>
                    <a:p>
                      <a:pPr>
                        <a:spcAft>
                          <a:spcPts val="600"/>
                        </a:spcAft>
                      </a:pPr>
                      <a:r>
                        <a:rPr kumimoji="0" lang="en-US" sz="1800" kern="1200" dirty="0" smtClean="0">
                          <a:solidFill>
                            <a:schemeClr val="dk1"/>
                          </a:solidFill>
                          <a:effectLst/>
                          <a:latin typeface="Arial" panose="020B0604020202020204" pitchFamily="34" charset="0"/>
                          <a:ea typeface="+mn-ea"/>
                          <a:cs typeface="Arial" panose="020B0604020202020204" pitchFamily="34" charset="0"/>
                        </a:rPr>
                        <a:t>These are costs faced when an entrepreneur sets up a business. They are costs that only need to be paid once. They include:</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p>
                      <a:pPr marL="285750" lvl="0" indent="-285750">
                        <a:spcAft>
                          <a:spcPts val="600"/>
                        </a:spcAft>
                        <a:buClr>
                          <a:schemeClr val="accent6">
                            <a:lumMod val="50000"/>
                          </a:schemeClr>
                        </a:buClr>
                        <a:buFont typeface="Arial" panose="020B0604020202020204" pitchFamily="34" charset="0"/>
                        <a:buChar char="•"/>
                      </a:pPr>
                      <a:r>
                        <a:rPr kumimoji="0" lang="en-US" sz="1800" u="none" strike="noStrike" kern="1200" dirty="0" smtClean="0">
                          <a:solidFill>
                            <a:schemeClr val="dk1"/>
                          </a:solidFill>
                          <a:effectLst/>
                          <a:latin typeface="Arial" panose="020B0604020202020204" pitchFamily="34" charset="0"/>
                          <a:ea typeface="+mn-ea"/>
                          <a:cs typeface="Arial" panose="020B0604020202020204" pitchFamily="34" charset="0"/>
                        </a:rPr>
                        <a:t>payments for services such as business advice and market research</a:t>
                      </a:r>
                      <a:endParaRPr kumimoji="0" lang="en-GB" sz="1800" u="none" strike="noStrike" kern="1200" dirty="0" smtClean="0">
                        <a:solidFill>
                          <a:schemeClr val="dk1"/>
                        </a:solidFill>
                        <a:effectLst/>
                        <a:latin typeface="Arial" panose="020B0604020202020204" pitchFamily="34" charset="0"/>
                        <a:ea typeface="+mn-ea"/>
                        <a:cs typeface="Arial" panose="020B0604020202020204" pitchFamily="34" charset="0"/>
                      </a:endParaRPr>
                    </a:p>
                    <a:p>
                      <a:pPr marL="285750" lvl="0" indent="-285750">
                        <a:spcAft>
                          <a:spcPts val="600"/>
                        </a:spcAft>
                        <a:buClr>
                          <a:schemeClr val="accent6">
                            <a:lumMod val="50000"/>
                          </a:schemeClr>
                        </a:buClr>
                        <a:buFont typeface="Arial" panose="020B0604020202020204" pitchFamily="34" charset="0"/>
                        <a:buChar char="•"/>
                      </a:pPr>
                      <a:r>
                        <a:rPr kumimoji="0" lang="en-US" sz="1800" u="none" strike="noStrike" kern="1200" dirty="0" smtClean="0">
                          <a:solidFill>
                            <a:schemeClr val="dk1"/>
                          </a:solidFill>
                          <a:effectLst/>
                          <a:latin typeface="Arial" panose="020B0604020202020204" pitchFamily="34" charset="0"/>
                          <a:ea typeface="+mn-ea"/>
                          <a:cs typeface="Arial" panose="020B0604020202020204" pitchFamily="34" charset="0"/>
                        </a:rPr>
                        <a:t>fixtures and fittings</a:t>
                      </a:r>
                      <a:endParaRPr kumimoji="0" lang="en-GB" sz="1800" u="none" strike="noStrike" kern="1200" dirty="0" smtClean="0">
                        <a:solidFill>
                          <a:schemeClr val="dk1"/>
                        </a:solidFill>
                        <a:effectLst/>
                        <a:latin typeface="Arial" panose="020B0604020202020204" pitchFamily="34" charset="0"/>
                        <a:ea typeface="+mn-ea"/>
                        <a:cs typeface="Arial" panose="020B0604020202020204" pitchFamily="34" charset="0"/>
                      </a:endParaRPr>
                    </a:p>
                    <a:p>
                      <a:pPr marL="285750" lvl="0" indent="-285750">
                        <a:spcAft>
                          <a:spcPts val="600"/>
                        </a:spcAft>
                        <a:buClr>
                          <a:schemeClr val="accent6">
                            <a:lumMod val="50000"/>
                          </a:schemeClr>
                        </a:buClr>
                        <a:buFont typeface="Arial" panose="020B0604020202020204" pitchFamily="34" charset="0"/>
                        <a:buChar char="•"/>
                      </a:pPr>
                      <a:r>
                        <a:rPr kumimoji="0" lang="en-US" sz="1800" u="none" strike="noStrike" kern="1200" dirty="0" smtClean="0">
                          <a:solidFill>
                            <a:schemeClr val="dk1"/>
                          </a:solidFill>
                          <a:effectLst/>
                          <a:latin typeface="Arial" panose="020B0604020202020204" pitchFamily="34" charset="0"/>
                          <a:ea typeface="+mn-ea"/>
                          <a:cs typeface="Arial" panose="020B0604020202020204" pitchFamily="34" charset="0"/>
                        </a:rPr>
                        <a:t>the tools, machines and specialist equipment that are needed to create the product.</a:t>
                      </a:r>
                      <a:endParaRPr kumimoji="0" lang="en-GB" sz="1800" u="none" strike="noStrike" kern="1200" dirty="0" smtClean="0">
                        <a:solidFill>
                          <a:schemeClr val="dk1"/>
                        </a:solidFill>
                        <a:effectLst/>
                        <a:latin typeface="Arial" panose="020B0604020202020204" pitchFamily="34" charset="0"/>
                        <a:ea typeface="+mn-ea"/>
                        <a:cs typeface="Arial" panose="020B0604020202020204" pitchFamily="34" charset="0"/>
                      </a:endParaRPr>
                    </a:p>
                    <a:p>
                      <a:pPr>
                        <a:spcAft>
                          <a:spcPts val="600"/>
                        </a:spcAft>
                      </a:pPr>
                      <a:r>
                        <a:rPr kumimoji="0" lang="en-US" sz="1800" kern="1200" dirty="0" smtClean="0">
                          <a:solidFill>
                            <a:schemeClr val="dk1"/>
                          </a:solidFill>
                          <a:effectLst/>
                          <a:latin typeface="Arial" panose="020B0604020202020204" pitchFamily="34" charset="0"/>
                          <a:ea typeface="+mn-ea"/>
                          <a:cs typeface="Arial" panose="020B0604020202020204" pitchFamily="34" charset="0"/>
                        </a:rPr>
                        <a:t>These costs are usually paid before the business starts trading, so the entrepreneur will need to have sufficient finance to cover the costs until enough revenue is earned to pay them off.</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c>
                  <a:txBody>
                    <a:bodyPr/>
                    <a:lstStyle/>
                    <a:p>
                      <a:pPr>
                        <a:spcAft>
                          <a:spcPts val="600"/>
                        </a:spcAft>
                      </a:pPr>
                      <a:r>
                        <a:rPr kumimoji="0" lang="en-US" sz="1800" kern="1200" dirty="0" smtClean="0">
                          <a:solidFill>
                            <a:schemeClr val="dk1"/>
                          </a:solidFill>
                          <a:effectLst/>
                          <a:latin typeface="Arial" panose="020B0604020202020204" pitchFamily="34" charset="0"/>
                          <a:ea typeface="+mn-ea"/>
                          <a:cs typeface="Arial" panose="020B0604020202020204" pitchFamily="34" charset="0"/>
                        </a:rPr>
                        <a:t>In the case study above, Rachel's start-up costs included her initial stock, her training course and the packaging design.</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p>
                      <a:pPr>
                        <a:spcAft>
                          <a:spcPts val="600"/>
                        </a:spcAft>
                      </a:pPr>
                      <a:r>
                        <a:rPr kumimoji="0" lang="en-US" sz="1800" kern="1200" dirty="0" smtClean="0">
                          <a:solidFill>
                            <a:schemeClr val="dk1"/>
                          </a:solidFill>
                          <a:effectLst/>
                          <a:latin typeface="Arial" panose="020B0604020202020204" pitchFamily="34" charset="0"/>
                          <a:ea typeface="+mn-ea"/>
                          <a:cs typeface="Arial" panose="020B0604020202020204" pitchFamily="34" charset="0"/>
                        </a:rPr>
                        <a:t>Businesses can also incur significant one-off costs when making large changes or additions to operations. For example, when expanding into new premises or introducing a new product line, they may require new machinery or tools or staff training.</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p>
                      <a:pPr>
                        <a:spcAft>
                          <a:spcPts val="600"/>
                        </a:spcAft>
                      </a:pPr>
                      <a:r>
                        <a:rPr kumimoji="0" lang="en-US" sz="1800" kern="1200" dirty="0" smtClean="0">
                          <a:solidFill>
                            <a:schemeClr val="dk1"/>
                          </a:solidFill>
                          <a:effectLst/>
                          <a:latin typeface="Arial" panose="020B0604020202020204" pitchFamily="34" charset="0"/>
                          <a:ea typeface="+mn-ea"/>
                          <a:cs typeface="Arial" panose="020B0604020202020204" pitchFamily="34" charset="0"/>
                        </a:rPr>
                        <a:t>If Rachel's business continues to grow she will need a larger greenhouse and more equipment to use in it. This would mean a large financial outlay for Rachel which she would need to pay for somehow.</a:t>
                      </a:r>
                      <a:endParaRPr kumimoji="0" lang="en-GB" sz="1800" kern="1200" dirty="0" smtClean="0">
                        <a:solidFill>
                          <a:schemeClr val="dk1"/>
                        </a:solidFill>
                        <a:effectLst/>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427056162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2923877"/>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300" dirty="0" smtClean="0"/>
              <a:t>Start-up and capital costs include many items that would be classified as investment. When a business buys premises and equipment that will last for some time and make it possible to produce over a period of years, they are investing now in order to have sales revenue and profit in the future. </a:t>
            </a:r>
          </a:p>
          <a:p>
            <a:pPr marL="342900" indent="-342900">
              <a:buClr>
                <a:schemeClr val="accent6">
                  <a:lumMod val="50000"/>
                </a:schemeClr>
              </a:buClr>
              <a:buFont typeface="Wingdings 3" panose="05040102010807070707" pitchFamily="18" charset="2"/>
              <a:buChar char=""/>
            </a:pPr>
            <a:r>
              <a:rPr lang="en-US" sz="2300" dirty="0" smtClean="0"/>
              <a:t>Often, we regard spending on training or research into possible new products as investment too. Training makes employees more efficient and productive.</a:t>
            </a:r>
            <a:endParaRPr lang="en-US" sz="2300" dirty="0"/>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.2 – </a:t>
            </a:r>
            <a:r>
              <a:rPr lang="en-US" sz="3100" dirty="0" smtClean="0">
                <a:effectLst/>
              </a:rPr>
              <a:t>Costs of Production – Starting Up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78</a:t>
            </a:r>
            <a:endParaRPr lang="en-GB" sz="1200" b="1" dirty="0">
              <a:latin typeface="Arial" panose="020B0604020202020204" pitchFamily="34" charset="0"/>
              <a:cs typeface="Arial" panose="020B0604020202020204" pitchFamily="34" charset="0"/>
            </a:endParaRPr>
          </a:p>
        </p:txBody>
      </p:sp>
      <p:sp>
        <p:nvSpPr>
          <p:cNvPr id="5" name="Rectangle 4"/>
          <p:cNvSpPr/>
          <p:nvPr/>
        </p:nvSpPr>
        <p:spPr>
          <a:xfrm>
            <a:off x="323528" y="4005064"/>
            <a:ext cx="8496944" cy="2608406"/>
          </a:xfrm>
          <a:prstGeom prst="rect">
            <a:avLst/>
          </a:prstGeom>
          <a:solidFill>
            <a:schemeClr val="tx2">
              <a:lumMod val="20000"/>
              <a:lumOff val="80000"/>
            </a:schemeClr>
          </a:solidFill>
          <a:ln w="57150">
            <a:solidFill>
              <a:srgbClr val="002060"/>
            </a:solidFill>
          </a:ln>
        </p:spPr>
        <p:txBody>
          <a:bodyPr wrap="square">
            <a:spAutoFit/>
          </a:bodyPr>
          <a:lstStyle/>
          <a:p>
            <a:pPr marL="215900" marR="0" indent="0" algn="just">
              <a:spcBef>
                <a:spcPts val="0"/>
              </a:spcBef>
              <a:spcAft>
                <a:spcPts val="345"/>
              </a:spcAft>
            </a:pPr>
            <a:r>
              <a:rPr lang="en-US" sz="2300" b="1" dirty="0">
                <a:solidFill>
                  <a:srgbClr val="FF0000"/>
                </a:solidFill>
              </a:rPr>
              <a:t>Start-up costs </a:t>
            </a:r>
            <a:r>
              <a:rPr lang="en-US" sz="2300" dirty="0"/>
              <a:t>are incurred in setting up a business organisation.</a:t>
            </a:r>
            <a:endParaRPr lang="en-GB" sz="2300" dirty="0"/>
          </a:p>
          <a:p>
            <a:pPr marL="215900" marR="203200" indent="0" algn="just">
              <a:spcBef>
                <a:spcPts val="0"/>
              </a:spcBef>
              <a:spcAft>
                <a:spcPts val="0"/>
              </a:spcAft>
            </a:pPr>
            <a:r>
              <a:rPr lang="en-US" sz="2300" b="1" dirty="0">
                <a:solidFill>
                  <a:srgbClr val="FF0000"/>
                </a:solidFill>
              </a:rPr>
              <a:t>Capital spending </a:t>
            </a:r>
            <a:r>
              <a:rPr lang="en-US" sz="2300" dirty="0"/>
              <a:t>occurs when a business invests in fixed assets or something of long term benefit to the business.</a:t>
            </a:r>
            <a:endParaRPr lang="en-GB" sz="2300" dirty="0"/>
          </a:p>
          <a:p>
            <a:pPr marL="215900" marR="203200" indent="0" algn="just">
              <a:spcBef>
                <a:spcPts val="0"/>
              </a:spcBef>
              <a:spcAft>
                <a:spcPts val="2985"/>
              </a:spcAft>
            </a:pPr>
            <a:r>
              <a:rPr lang="en-US" sz="2300" b="1" dirty="0">
                <a:solidFill>
                  <a:srgbClr val="FF0000"/>
                </a:solidFill>
              </a:rPr>
              <a:t>Investment</a:t>
            </a:r>
            <a:r>
              <a:rPr lang="en-US" sz="2300" dirty="0">
                <a:solidFill>
                  <a:srgbClr val="FF0000"/>
                </a:solidFill>
              </a:rPr>
              <a:t> </a:t>
            </a:r>
            <a:r>
              <a:rPr lang="en-US" sz="2300" dirty="0"/>
              <a:t>involves spending now which generates income in the future. It may involve buying capital equipment or spending on research or training.</a:t>
            </a:r>
            <a:endParaRPr lang="en-GB" sz="2300" dirty="0"/>
          </a:p>
        </p:txBody>
      </p:sp>
    </p:spTree>
    <p:extLst>
      <p:ext uri="{BB962C8B-B14F-4D97-AF65-F5344CB8AC3E}">
        <p14:creationId xmlns:p14="http://schemas.microsoft.com/office/powerpoint/2010/main" val="1647374793"/>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192687" cy="5632311"/>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000" dirty="0"/>
              <a:t>These are costs which an entrepreneur has to pay regularly while the business is operating. Literally, they keep the business running. Running costs fall into two categories: fixed costs and variable costs. Total costs include both fixed and variable costs.</a:t>
            </a:r>
          </a:p>
          <a:p>
            <a:pPr marL="342900" indent="-342900">
              <a:buClr>
                <a:schemeClr val="accent6">
                  <a:lumMod val="50000"/>
                </a:schemeClr>
              </a:buClr>
              <a:buFont typeface="Wingdings 3" panose="05040102010807070707" pitchFamily="18" charset="2"/>
              <a:buChar char=""/>
            </a:pPr>
            <a:r>
              <a:rPr lang="en-US" sz="2000" dirty="0"/>
              <a:t>Fixed costs are not directly affected by how much the business produces. For example, insurance, utility bills and rent or mortgage payments have to be paid each month regardless of how much has been produced. These costs are not 'fixed' forever in terms of how much the business pays - it is likely that insurance costs will rise after the business makes a claim, for </a:t>
            </a:r>
            <a:r>
              <a:rPr lang="en-US" sz="2000" dirty="0" smtClean="0"/>
              <a:t>example.</a:t>
            </a:r>
          </a:p>
          <a:p>
            <a:pPr marL="342900" indent="-342900">
              <a:buClr>
                <a:schemeClr val="accent6">
                  <a:lumMod val="50000"/>
                </a:schemeClr>
              </a:buClr>
              <a:buFont typeface="Wingdings 3" panose="05040102010807070707" pitchFamily="18" charset="2"/>
              <a:buChar char=""/>
            </a:pPr>
            <a:r>
              <a:rPr lang="en-US" sz="2000" dirty="0" smtClean="0"/>
              <a:t>It </a:t>
            </a:r>
            <a:r>
              <a:rPr lang="en-US" sz="2000" dirty="0"/>
              <a:t>is common for rents and utility charges to increase with inflation. The key issue here is that the level of fixed costs is not linked to the level of output. A rising level of output will not immediately affect the fixed costs of a business</a:t>
            </a:r>
            <a:r>
              <a:rPr lang="en-US" sz="2000" dirty="0" smtClean="0"/>
              <a:t>.</a:t>
            </a:r>
            <a:endParaRPr lang="en-US" sz="2000" dirty="0"/>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.3 – </a:t>
            </a:r>
            <a:r>
              <a:rPr lang="en-US" sz="3100" dirty="0" smtClean="0">
                <a:effectLst/>
              </a:rPr>
              <a:t>Costs of Production – Running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78</a:t>
            </a:r>
            <a:endParaRPr lang="en-GB" sz="1200" b="1" dirty="0">
              <a:latin typeface="Arial" panose="020B0604020202020204" pitchFamily="34" charset="0"/>
              <a:cs typeface="Arial" panose="020B0604020202020204" pitchFamily="34" charset="0"/>
            </a:endParaRPr>
          </a:p>
        </p:txBody>
      </p:sp>
      <p:pic>
        <p:nvPicPr>
          <p:cNvPr id="8" name="Picture 2" descr="Image result for running cos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1097373"/>
            <a:ext cx="2429694" cy="137954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running cos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7" y="5589240"/>
            <a:ext cx="2424429" cy="105462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running cost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4149080"/>
            <a:ext cx="2429694" cy="132763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Image result for running cost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149" t="3421" r="3297" b="4600"/>
          <a:stretch/>
        </p:blipFill>
        <p:spPr bwMode="auto">
          <a:xfrm>
            <a:off x="6444208" y="2556475"/>
            <a:ext cx="2429694" cy="1520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1279316"/>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192688" cy="5847755"/>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140" dirty="0" smtClean="0"/>
              <a:t>If a business grows significantly it is likely that fixed costs will increase, especially in the long term. This is because growth may require larger premises -this is likely to mean higher rent, utility and insurance costs. Additional staff may be recruited, increasing the overall cost of salaries. However, one extra unit of output will not directly incur extra costs in any of these areas. </a:t>
            </a:r>
          </a:p>
          <a:p>
            <a:pPr marL="342900" indent="-342900">
              <a:buClr>
                <a:schemeClr val="accent6">
                  <a:lumMod val="50000"/>
                </a:schemeClr>
              </a:buClr>
              <a:buFont typeface="Wingdings 3" panose="05040102010807070707" pitchFamily="18" charset="2"/>
              <a:buChar char=""/>
            </a:pPr>
            <a:r>
              <a:rPr lang="en-US" sz="2140" dirty="0" smtClean="0"/>
              <a:t>Variable costs are directly linked to the level of output of a business. They are the costs of resources used to produce units of output, or to deliver a service. They include raw materials and the cost of labour used in the production process. If the level of output rises, total variable costs will also increase proportionately.</a:t>
            </a:r>
            <a:endParaRPr lang="en-US" sz="2140" dirty="0"/>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.3 – </a:t>
            </a:r>
            <a:r>
              <a:rPr lang="en-US" sz="3100" dirty="0" smtClean="0">
                <a:effectLst/>
              </a:rPr>
              <a:t>Costs of Production – Running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78</a:t>
            </a:r>
            <a:endParaRPr lang="en-GB" sz="1200" b="1" dirty="0">
              <a:latin typeface="Arial" panose="020B0604020202020204" pitchFamily="34" charset="0"/>
              <a:cs typeface="Arial" panose="020B0604020202020204" pitchFamily="34" charset="0"/>
            </a:endParaRPr>
          </a:p>
        </p:txBody>
      </p:sp>
      <p:pic>
        <p:nvPicPr>
          <p:cNvPr id="9218" name="Picture 2" descr="Image result for running cos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208" y="1097373"/>
            <a:ext cx="2429694" cy="137954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running cos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7" y="5589240"/>
            <a:ext cx="2424429" cy="1054627"/>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Image result for running cost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4149080"/>
            <a:ext cx="2429694" cy="1327631"/>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Image result for running cost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149" t="3421" r="3297" b="4600"/>
          <a:stretch/>
        </p:blipFill>
        <p:spPr bwMode="auto">
          <a:xfrm>
            <a:off x="6444208" y="2556475"/>
            <a:ext cx="2429694" cy="1520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538383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552728" cy="5403018"/>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030" dirty="0"/>
              <a:t>Labour costs can be fixed or variable. If a member of staff is paid a fixed salary regardless of how much work they do, they are incurring a fixed cost because it doesn't change according to </a:t>
            </a:r>
            <a:r>
              <a:rPr lang="en-US" sz="2030" dirty="0" smtClean="0"/>
              <a:t>output.</a:t>
            </a:r>
          </a:p>
          <a:p>
            <a:pPr marL="342900" indent="-342900">
              <a:buClr>
                <a:schemeClr val="accent6">
                  <a:lumMod val="50000"/>
                </a:schemeClr>
              </a:buClr>
              <a:buFont typeface="Wingdings 3" panose="05040102010807070707" pitchFamily="18" charset="2"/>
              <a:buChar char=""/>
            </a:pPr>
            <a:r>
              <a:rPr lang="en-US" sz="2030" dirty="0" smtClean="0"/>
              <a:t>If </a:t>
            </a:r>
            <a:r>
              <a:rPr lang="en-US" sz="2030" dirty="0"/>
              <a:t>they are paid directly according to how much they produce (for example, piece-rate workers in a factory, or taxi drivers who receive a percentage of the revenue from each journey driven) then the wage is a variable cost because it goes up directly when the employee produces more.</a:t>
            </a:r>
          </a:p>
          <a:p>
            <a:pPr marL="342900" indent="-342900">
              <a:buClr>
                <a:schemeClr val="accent6">
                  <a:lumMod val="50000"/>
                </a:schemeClr>
              </a:buClr>
              <a:buFont typeface="Wingdings 3" panose="05040102010807070707" pitchFamily="18" charset="2"/>
              <a:buChar char=""/>
            </a:pPr>
            <a:r>
              <a:rPr lang="en-US" sz="2030" dirty="0"/>
              <a:t>Rachel's fixed costs at present are low - she just has to pay for the heat, lighting and water for her greenhouse and for any additional marketing she carries </a:t>
            </a:r>
            <a:r>
              <a:rPr lang="en-US" sz="2030" dirty="0" smtClean="0"/>
              <a:t>out.</a:t>
            </a:r>
          </a:p>
          <a:p>
            <a:pPr marL="342900" indent="-342900">
              <a:buClr>
                <a:schemeClr val="accent6">
                  <a:lumMod val="50000"/>
                </a:schemeClr>
              </a:buClr>
              <a:buFont typeface="Wingdings 3" panose="05040102010807070707" pitchFamily="18" charset="2"/>
              <a:buChar char=""/>
            </a:pPr>
            <a:r>
              <a:rPr lang="en-US" sz="2030" dirty="0" smtClean="0"/>
              <a:t>Her </a:t>
            </a:r>
            <a:r>
              <a:rPr lang="en-US" sz="2030" dirty="0"/>
              <a:t>variable costs are everything directly linked to growing, packing and sending the herbs - soil, pots, seeds, packaging and postage.</a:t>
            </a:r>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.3 – </a:t>
            </a:r>
            <a:r>
              <a:rPr lang="en-US" sz="3100" dirty="0" smtClean="0">
                <a:effectLst/>
              </a:rPr>
              <a:t>Costs of Production – Running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79</a:t>
            </a:r>
            <a:endParaRPr lang="en-GB" sz="1200" b="1" dirty="0">
              <a:latin typeface="Arial" panose="020B0604020202020204" pitchFamily="34" charset="0"/>
              <a:cs typeface="Arial" panose="020B0604020202020204" pitchFamily="34" charset="0"/>
            </a:endParaRPr>
          </a:p>
        </p:txBody>
      </p:sp>
      <p:pic>
        <p:nvPicPr>
          <p:cNvPr id="10242" name="Picture 2" descr="Image result for labour cost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54" t="2013" r="1743" b="6029"/>
          <a:stretch/>
        </p:blipFill>
        <p:spPr bwMode="auto">
          <a:xfrm>
            <a:off x="6804248" y="1157707"/>
            <a:ext cx="1980220" cy="246679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middle east labour costs"/>
          <p:cNvPicPr>
            <a:picLocks noChangeAspect="1" noChangeArrowheads="1"/>
          </p:cNvPicPr>
          <p:nvPr/>
        </p:nvPicPr>
        <p:blipFill rotWithShape="1">
          <a:blip r:embed="rId4">
            <a:extLst>
              <a:ext uri="{28A0092B-C50C-407E-A947-70E740481C1C}">
                <a14:useLocalDpi xmlns:a14="http://schemas.microsoft.com/office/drawing/2010/main" val="0"/>
              </a:ext>
            </a:extLst>
          </a:blip>
          <a:srcRect l="6081" t="2862" r="5287" b="4803"/>
          <a:stretch/>
        </p:blipFill>
        <p:spPr bwMode="auto">
          <a:xfrm>
            <a:off x="6805042" y="3750918"/>
            <a:ext cx="2016225" cy="2846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881005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715411"/>
          </a:xfrm>
          <a:prstGeom prst="rect">
            <a:avLst/>
          </a:prstGeom>
        </p:spPr>
        <p:txBody>
          <a:bodyPr wrap="square">
            <a:spAutoFit/>
          </a:bodyPr>
          <a:lstStyle/>
          <a:p>
            <a:pPr>
              <a:buClr>
                <a:schemeClr val="accent6">
                  <a:lumMod val="50000"/>
                </a:schemeClr>
              </a:buClr>
            </a:pPr>
            <a:r>
              <a:rPr lang="en-US" sz="2030" b="1" dirty="0">
                <a:solidFill>
                  <a:srgbClr val="0070C0"/>
                </a:solidFill>
              </a:rPr>
              <a:t>Example</a:t>
            </a:r>
          </a:p>
          <a:p>
            <a:pPr marL="342900" indent="-342900">
              <a:buClr>
                <a:schemeClr val="accent6">
                  <a:lumMod val="50000"/>
                </a:schemeClr>
              </a:buClr>
              <a:buFont typeface="Wingdings 3" panose="05040102010807070707" pitchFamily="18" charset="2"/>
              <a:buChar char=""/>
            </a:pPr>
            <a:r>
              <a:rPr lang="en-US" sz="2030" dirty="0">
                <a:solidFill>
                  <a:srgbClr val="0070C0"/>
                </a:solidFill>
              </a:rPr>
              <a:t>In Chapter 2 you met Tamara Knight, a massage therapist. When Tamara set up her business she had to pay a number of </a:t>
            </a:r>
            <a:r>
              <a:rPr lang="en-US" sz="2030" b="1" dirty="0">
                <a:solidFill>
                  <a:srgbClr val="FF0000"/>
                </a:solidFill>
              </a:rPr>
              <a:t>start-up costs</a:t>
            </a:r>
            <a:r>
              <a:rPr lang="en-US" sz="2030" dirty="0">
                <a:solidFill>
                  <a:srgbClr val="0070C0"/>
                </a:solidFill>
              </a:rPr>
              <a:t>. She had to buy a massage table, towels, uniform, first aid kit and a bag for transporting her equipment. She also paid for her qualification in massage therapy and a first aid course.</a:t>
            </a:r>
          </a:p>
          <a:p>
            <a:pPr marL="342900" indent="-342900">
              <a:buClr>
                <a:schemeClr val="accent6">
                  <a:lumMod val="50000"/>
                </a:schemeClr>
              </a:buClr>
              <a:buFont typeface="Wingdings 3" panose="05040102010807070707" pitchFamily="18" charset="2"/>
              <a:buChar char=""/>
            </a:pPr>
            <a:r>
              <a:rPr lang="en-US" sz="2030" dirty="0">
                <a:solidFill>
                  <a:srgbClr val="0070C0"/>
                </a:solidFill>
              </a:rPr>
              <a:t>Now that Tamara is running her business she has to pay some monthly costs: she has public liability insurance, membership of a professional association for therapists and car </a:t>
            </a:r>
            <a:r>
              <a:rPr lang="en-US" sz="2030" dirty="0" err="1">
                <a:solidFill>
                  <a:srgbClr val="0070C0"/>
                </a:solidFill>
              </a:rPr>
              <a:t>licence</a:t>
            </a:r>
            <a:r>
              <a:rPr lang="en-US" sz="2030" dirty="0">
                <a:solidFill>
                  <a:srgbClr val="0070C0"/>
                </a:solidFill>
              </a:rPr>
              <a:t> and insurance costs for her car. These are all </a:t>
            </a:r>
            <a:r>
              <a:rPr lang="en-US" sz="2030" b="1" dirty="0">
                <a:solidFill>
                  <a:srgbClr val="FF0000"/>
                </a:solidFill>
              </a:rPr>
              <a:t>fixed costs </a:t>
            </a:r>
            <a:r>
              <a:rPr lang="en-US" sz="2030" dirty="0">
                <a:solidFill>
                  <a:srgbClr val="0070C0"/>
                </a:solidFill>
              </a:rPr>
              <a:t>because they have to be paid whether Tamara sees one client or a hundred clients. </a:t>
            </a:r>
            <a:endParaRPr lang="en-US" sz="2030" dirty="0" smtClean="0">
              <a:solidFill>
                <a:srgbClr val="0070C0"/>
              </a:solidFill>
            </a:endParaRPr>
          </a:p>
          <a:p>
            <a:pPr marL="342900" indent="-342900">
              <a:buClr>
                <a:schemeClr val="accent6">
                  <a:lumMod val="50000"/>
                </a:schemeClr>
              </a:buClr>
              <a:buFont typeface="Wingdings 3" panose="05040102010807070707" pitchFamily="18" charset="2"/>
              <a:buChar char=""/>
            </a:pPr>
            <a:r>
              <a:rPr lang="en-US" sz="2030" dirty="0" smtClean="0">
                <a:solidFill>
                  <a:srgbClr val="0070C0"/>
                </a:solidFill>
              </a:rPr>
              <a:t>In </a:t>
            </a:r>
            <a:r>
              <a:rPr lang="en-US" sz="2030" dirty="0">
                <a:solidFill>
                  <a:srgbClr val="0070C0"/>
                </a:solidFill>
              </a:rPr>
              <a:t>fact, if she gave no massages at all, she would still have to pay these fixed </a:t>
            </a:r>
            <a:r>
              <a:rPr lang="en-US" sz="2030" dirty="0" smtClean="0">
                <a:solidFill>
                  <a:srgbClr val="0070C0"/>
                </a:solidFill>
              </a:rPr>
              <a:t>costs. Each </a:t>
            </a:r>
            <a:r>
              <a:rPr lang="en-US" sz="2030" dirty="0">
                <a:solidFill>
                  <a:srgbClr val="0070C0"/>
                </a:solidFill>
              </a:rPr>
              <a:t>time Tamara gives a massage she incurs some additional costs. She has to pay for petrol to drive to the client; she uses up massage oil and she has to pay to launder the towels and sheets used during the </a:t>
            </a:r>
            <a:r>
              <a:rPr lang="en-US" sz="2030" dirty="0" smtClean="0">
                <a:solidFill>
                  <a:srgbClr val="0070C0"/>
                </a:solidFill>
              </a:rPr>
              <a:t>treatment.</a:t>
            </a:r>
          </a:p>
          <a:p>
            <a:pPr marL="342900" indent="-342900">
              <a:buClr>
                <a:schemeClr val="accent6">
                  <a:lumMod val="50000"/>
                </a:schemeClr>
              </a:buClr>
              <a:buFont typeface="Wingdings 3" panose="05040102010807070707" pitchFamily="18" charset="2"/>
              <a:buChar char=""/>
            </a:pPr>
            <a:r>
              <a:rPr lang="en-US" sz="2030" dirty="0" smtClean="0">
                <a:solidFill>
                  <a:srgbClr val="0070C0"/>
                </a:solidFill>
              </a:rPr>
              <a:t>These </a:t>
            </a:r>
            <a:r>
              <a:rPr lang="en-US" sz="2030" dirty="0">
                <a:solidFill>
                  <a:srgbClr val="0070C0"/>
                </a:solidFill>
              </a:rPr>
              <a:t>are </a:t>
            </a:r>
            <a:r>
              <a:rPr lang="en-US" sz="2030" b="1" dirty="0">
                <a:solidFill>
                  <a:srgbClr val="FF0000"/>
                </a:solidFill>
              </a:rPr>
              <a:t>variable costs </a:t>
            </a:r>
            <a:r>
              <a:rPr lang="en-US" sz="2030" dirty="0">
                <a:solidFill>
                  <a:srgbClr val="0070C0"/>
                </a:solidFill>
              </a:rPr>
              <a:t>because the more clients Tamara sees, the more she will have to pay for petrol, oils and laundry. </a:t>
            </a:r>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.3 – </a:t>
            </a:r>
            <a:r>
              <a:rPr lang="en-US" sz="3100" dirty="0" smtClean="0">
                <a:effectLst/>
              </a:rPr>
              <a:t>Costs of Production – Running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79</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57163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480720" cy="5336846"/>
          </a:xfrm>
          <a:prstGeom prst="rect">
            <a:avLst/>
          </a:prstGeom>
          <a:solidFill>
            <a:schemeClr val="tx2">
              <a:lumMod val="20000"/>
              <a:lumOff val="80000"/>
            </a:schemeClr>
          </a:solidFill>
          <a:ln w="57150">
            <a:solidFill>
              <a:srgbClr val="002060"/>
            </a:solidFill>
          </a:ln>
        </p:spPr>
        <p:txBody>
          <a:bodyPr wrap="square">
            <a:spAutoFit/>
          </a:bodyPr>
          <a:lstStyle/>
          <a:p>
            <a:pPr marL="342900" indent="-342900">
              <a:buClr>
                <a:schemeClr val="accent6">
                  <a:lumMod val="50000"/>
                </a:schemeClr>
              </a:buClr>
              <a:buFont typeface="Wingdings 3" panose="05040102010807070707" pitchFamily="18" charset="2"/>
              <a:buChar char=""/>
            </a:pPr>
            <a:r>
              <a:rPr lang="en-US" sz="2130" b="1" dirty="0">
                <a:solidFill>
                  <a:srgbClr val="FF0000"/>
                </a:solidFill>
              </a:rPr>
              <a:t>Running costs </a:t>
            </a:r>
            <a:r>
              <a:rPr lang="en-US" sz="2130" dirty="0"/>
              <a:t>are paid by a business organisation on a regular basis. Running costs may be fixed or variable costs.</a:t>
            </a:r>
          </a:p>
          <a:p>
            <a:pPr marL="342900" indent="-342900">
              <a:buClr>
                <a:schemeClr val="accent6">
                  <a:lumMod val="50000"/>
                </a:schemeClr>
              </a:buClr>
              <a:buFont typeface="Wingdings 3" panose="05040102010807070707" pitchFamily="18" charset="2"/>
              <a:buChar char=""/>
            </a:pPr>
            <a:r>
              <a:rPr lang="en-US" sz="2130" b="1" dirty="0">
                <a:solidFill>
                  <a:srgbClr val="FF0000"/>
                </a:solidFill>
              </a:rPr>
              <a:t>Fixed costs </a:t>
            </a:r>
            <a:r>
              <a:rPr lang="en-US" sz="2130" dirty="0"/>
              <a:t>are not directly linked to the level of output of the business. They do not change when output increases or decreases. These are sometimes called indirect costs or overheads. Fixed costs include all capital spending but also some regular costs such as staff salaries.</a:t>
            </a:r>
          </a:p>
          <a:p>
            <a:pPr marL="342900" indent="-342900">
              <a:buClr>
                <a:schemeClr val="accent6">
                  <a:lumMod val="50000"/>
                </a:schemeClr>
              </a:buClr>
              <a:buFont typeface="Wingdings 3" panose="05040102010807070707" pitchFamily="18" charset="2"/>
              <a:buChar char=""/>
            </a:pPr>
            <a:r>
              <a:rPr lang="en-US" sz="2130" b="1" dirty="0">
                <a:solidFill>
                  <a:srgbClr val="FF0000"/>
                </a:solidFill>
              </a:rPr>
              <a:t>Variable costs </a:t>
            </a:r>
            <a:r>
              <a:rPr lang="en-US" sz="2130" dirty="0"/>
              <a:t>are directly linked to the level of output of the business. They change as output increases or decreases. These are sometimes called direct costs. They include the cost of paying employees who are paid solely according to their contribution to the actual production process (direct labour).</a:t>
            </a:r>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.3 – </a:t>
            </a:r>
            <a:r>
              <a:rPr lang="en-US" sz="3100" dirty="0" smtClean="0">
                <a:effectLst/>
              </a:rPr>
              <a:t>Costs of Production – Running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79</a:t>
            </a:r>
            <a:endParaRPr lang="en-GB" sz="1200" b="1" dirty="0">
              <a:latin typeface="Arial" panose="020B0604020202020204" pitchFamily="34" charset="0"/>
              <a:cs typeface="Arial" panose="020B0604020202020204" pitchFamily="34" charset="0"/>
            </a:endParaRPr>
          </a:p>
        </p:txBody>
      </p:sp>
      <p:pic>
        <p:nvPicPr>
          <p:cNvPr id="8" name="Picture 2" descr="Image result for labour cost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54" t="2013" r="1743" b="6029"/>
          <a:stretch/>
        </p:blipFill>
        <p:spPr bwMode="auto">
          <a:xfrm>
            <a:off x="6804248" y="1157707"/>
            <a:ext cx="1980220" cy="24667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middle east labour costs"/>
          <p:cNvPicPr>
            <a:picLocks noChangeAspect="1" noChangeArrowheads="1"/>
          </p:cNvPicPr>
          <p:nvPr/>
        </p:nvPicPr>
        <p:blipFill rotWithShape="1">
          <a:blip r:embed="rId4">
            <a:extLst>
              <a:ext uri="{28A0092B-C50C-407E-A947-70E740481C1C}">
                <a14:useLocalDpi xmlns:a14="http://schemas.microsoft.com/office/drawing/2010/main" val="0"/>
              </a:ext>
            </a:extLst>
          </a:blip>
          <a:srcRect l="6081" t="2862" r="5287" b="4803"/>
          <a:stretch/>
        </p:blipFill>
        <p:spPr bwMode="auto">
          <a:xfrm>
            <a:off x="6805042" y="3750918"/>
            <a:ext cx="2016225" cy="2846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91476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552728" cy="5516895"/>
          </a:xfrm>
          <a:prstGeom prst="rect">
            <a:avLst/>
          </a:prstGeom>
        </p:spPr>
        <p:txBody>
          <a:bodyPr wrap="square">
            <a:spAutoFit/>
          </a:bodyPr>
          <a:lstStyle/>
          <a:p>
            <a:pPr>
              <a:buClr>
                <a:schemeClr val="accent6">
                  <a:lumMod val="50000"/>
                </a:schemeClr>
              </a:buClr>
            </a:pPr>
            <a:r>
              <a:rPr lang="en-US" sz="2350" b="1" dirty="0" smtClean="0">
                <a:solidFill>
                  <a:srgbClr val="FF0000"/>
                </a:solidFill>
              </a:rPr>
              <a:t>Show your understanding</a:t>
            </a:r>
          </a:p>
          <a:p>
            <a:pPr marL="342900" indent="-342900">
              <a:buClr>
                <a:schemeClr val="accent6">
                  <a:lumMod val="50000"/>
                </a:schemeClr>
              </a:buClr>
              <a:buFont typeface="Wingdings 3" panose="05040102010807070707" pitchFamily="18" charset="2"/>
              <a:buChar char=""/>
            </a:pPr>
            <a:r>
              <a:rPr lang="en-US" sz="2350" dirty="0" smtClean="0">
                <a:solidFill>
                  <a:srgbClr val="FF0000"/>
                </a:solidFill>
              </a:rPr>
              <a:t>Think of a small business in your area. Make a list of the different costs that this business faces. Group these costs into start-up, and running (fixed and variable) costs. </a:t>
            </a:r>
          </a:p>
          <a:p>
            <a:pPr marL="342900" indent="-342900">
              <a:buClr>
                <a:schemeClr val="accent6">
                  <a:lumMod val="50000"/>
                </a:schemeClr>
              </a:buClr>
              <a:buFont typeface="Wingdings 3" panose="05040102010807070707" pitchFamily="18" charset="2"/>
              <a:buChar char=""/>
            </a:pPr>
            <a:r>
              <a:rPr lang="en-US" sz="2350" dirty="0" smtClean="0">
                <a:solidFill>
                  <a:srgbClr val="FF0000"/>
                </a:solidFill>
              </a:rPr>
              <a:t>Identify potential capital spending that might be necessary as the business grows.</a:t>
            </a:r>
          </a:p>
          <a:p>
            <a:pPr marL="342900" indent="-342900">
              <a:buClr>
                <a:schemeClr val="accent6">
                  <a:lumMod val="50000"/>
                </a:schemeClr>
              </a:buClr>
              <a:buFont typeface="Wingdings 3" panose="05040102010807070707" pitchFamily="18" charset="2"/>
              <a:buChar char=""/>
            </a:pPr>
            <a:r>
              <a:rPr lang="en-US" sz="2350" dirty="0" smtClean="0">
                <a:solidFill>
                  <a:srgbClr val="FF0000"/>
                </a:solidFill>
              </a:rPr>
              <a:t>Now compare your ideas with your peers. You should see that different types of business will incur costs to different degrees. Some have high fixed costs and few variable costs (for example, hairdressing salons) and others have low fixed costs with much higher variable costs (for example, a mobile painter and decorator). </a:t>
            </a:r>
            <a:endParaRPr lang="en-US" sz="235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.3 – </a:t>
            </a:r>
            <a:r>
              <a:rPr lang="en-US" sz="3100" dirty="0" smtClean="0">
                <a:effectLst/>
              </a:rPr>
              <a:t>Costs of Production – Running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79</a:t>
            </a:r>
            <a:endParaRPr lang="en-GB" sz="1200" b="1" dirty="0">
              <a:latin typeface="Arial" panose="020B0604020202020204" pitchFamily="34" charset="0"/>
              <a:cs typeface="Arial" panose="020B0604020202020204" pitchFamily="34" charset="0"/>
            </a:endParaRPr>
          </a:p>
        </p:txBody>
      </p:sp>
      <p:pic>
        <p:nvPicPr>
          <p:cNvPr id="10242" name="Picture 2" descr="Image result for labour cost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54" t="2013" r="1743" b="6029"/>
          <a:stretch/>
        </p:blipFill>
        <p:spPr bwMode="auto">
          <a:xfrm>
            <a:off x="6804248" y="1157707"/>
            <a:ext cx="1980220" cy="246679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middle east labour costs"/>
          <p:cNvPicPr>
            <a:picLocks noChangeAspect="1" noChangeArrowheads="1"/>
          </p:cNvPicPr>
          <p:nvPr/>
        </p:nvPicPr>
        <p:blipFill rotWithShape="1">
          <a:blip r:embed="rId4">
            <a:extLst>
              <a:ext uri="{28A0092B-C50C-407E-A947-70E740481C1C}">
                <a14:useLocalDpi xmlns:a14="http://schemas.microsoft.com/office/drawing/2010/main" val="0"/>
              </a:ext>
            </a:extLst>
          </a:blip>
          <a:srcRect l="6081" t="2862" r="5287" b="4803"/>
          <a:stretch/>
        </p:blipFill>
        <p:spPr bwMode="auto">
          <a:xfrm>
            <a:off x="6805042" y="3750918"/>
            <a:ext cx="2016225" cy="2846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85825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552728" cy="5516895"/>
          </a:xfrm>
          <a:prstGeom prst="rect">
            <a:avLst/>
          </a:prstGeom>
        </p:spPr>
        <p:txBody>
          <a:bodyPr wrap="square">
            <a:spAutoFit/>
          </a:bodyPr>
          <a:lstStyle/>
          <a:p>
            <a:pPr>
              <a:buClr>
                <a:schemeClr val="accent6">
                  <a:lumMod val="50000"/>
                </a:schemeClr>
              </a:buClr>
            </a:pPr>
            <a:r>
              <a:rPr lang="en-US" sz="2350" b="1" dirty="0" smtClean="0">
                <a:solidFill>
                  <a:srgbClr val="FF0000"/>
                </a:solidFill>
              </a:rPr>
              <a:t>Show your understanding</a:t>
            </a:r>
          </a:p>
          <a:p>
            <a:pPr marL="342900" indent="-342900">
              <a:buClr>
                <a:schemeClr val="accent6">
                  <a:lumMod val="50000"/>
                </a:schemeClr>
              </a:buClr>
              <a:buFont typeface="Wingdings 3" panose="05040102010807070707" pitchFamily="18" charset="2"/>
              <a:buChar char=""/>
            </a:pPr>
            <a:r>
              <a:rPr lang="en-US" sz="2350" dirty="0" smtClean="0">
                <a:solidFill>
                  <a:srgbClr val="FF0000"/>
                </a:solidFill>
              </a:rPr>
              <a:t>Think of a small business in your area. Make a list of the different costs that this business faces. Group these costs into start-up, and running (fixed and variable) costs. </a:t>
            </a:r>
          </a:p>
          <a:p>
            <a:pPr marL="342900" indent="-342900">
              <a:buClr>
                <a:schemeClr val="accent6">
                  <a:lumMod val="50000"/>
                </a:schemeClr>
              </a:buClr>
              <a:buFont typeface="Wingdings 3" panose="05040102010807070707" pitchFamily="18" charset="2"/>
              <a:buChar char=""/>
            </a:pPr>
            <a:r>
              <a:rPr lang="en-US" sz="2350" dirty="0" smtClean="0">
                <a:solidFill>
                  <a:srgbClr val="FF0000"/>
                </a:solidFill>
              </a:rPr>
              <a:t>Identify potential capital spending that might be necessary as the business grows.</a:t>
            </a:r>
          </a:p>
          <a:p>
            <a:pPr marL="342900" indent="-342900">
              <a:buClr>
                <a:schemeClr val="accent6">
                  <a:lumMod val="50000"/>
                </a:schemeClr>
              </a:buClr>
              <a:buFont typeface="Wingdings 3" panose="05040102010807070707" pitchFamily="18" charset="2"/>
              <a:buChar char=""/>
            </a:pPr>
            <a:r>
              <a:rPr lang="en-US" sz="2350" dirty="0" smtClean="0">
                <a:solidFill>
                  <a:srgbClr val="FF0000"/>
                </a:solidFill>
              </a:rPr>
              <a:t>Now compare your ideas with your peers. You should see that different types of business will incur costs to different degrees. Some have high fixed costs and few variable costs (for example, hairdressing salons) and others have low fixed costs with much higher variable costs (for example, a mobile painter and decorator). </a:t>
            </a:r>
            <a:endParaRPr lang="en-US" sz="235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.3 – </a:t>
            </a:r>
            <a:r>
              <a:rPr lang="en-US" sz="3100" dirty="0" smtClean="0">
                <a:effectLst/>
              </a:rPr>
              <a:t>Costs of Production – Running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79</a:t>
            </a:r>
            <a:endParaRPr lang="en-GB" sz="1200" b="1" dirty="0">
              <a:latin typeface="Arial" panose="020B0604020202020204" pitchFamily="34" charset="0"/>
              <a:cs typeface="Arial" panose="020B0604020202020204" pitchFamily="34" charset="0"/>
            </a:endParaRPr>
          </a:p>
        </p:txBody>
      </p:sp>
      <p:pic>
        <p:nvPicPr>
          <p:cNvPr id="10242" name="Picture 2" descr="Image result for labour cost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54" t="2013" r="1743" b="6029"/>
          <a:stretch/>
        </p:blipFill>
        <p:spPr bwMode="auto">
          <a:xfrm>
            <a:off x="6804248" y="1157707"/>
            <a:ext cx="1980220" cy="246679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result for middle east labour costs"/>
          <p:cNvPicPr>
            <a:picLocks noChangeAspect="1" noChangeArrowheads="1"/>
          </p:cNvPicPr>
          <p:nvPr/>
        </p:nvPicPr>
        <p:blipFill rotWithShape="1">
          <a:blip r:embed="rId4">
            <a:extLst>
              <a:ext uri="{28A0092B-C50C-407E-A947-70E740481C1C}">
                <a14:useLocalDpi xmlns:a14="http://schemas.microsoft.com/office/drawing/2010/main" val="0"/>
              </a:ext>
            </a:extLst>
          </a:blip>
          <a:srcRect l="6081" t="2862" r="5287" b="4803"/>
          <a:stretch/>
        </p:blipFill>
        <p:spPr bwMode="auto">
          <a:xfrm>
            <a:off x="6805042" y="3750918"/>
            <a:ext cx="2016225" cy="2846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07299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98049"/>
          </a:xfrm>
        </p:spPr>
        <p:txBody>
          <a:bodyPr>
            <a:noAutofit/>
          </a:bodyPr>
          <a:lstStyle/>
          <a:p>
            <a:r>
              <a:rPr lang="en-GB" sz="4000" b="1" dirty="0" smtClean="0"/>
              <a:t>13 – Questions – 2014 June Paper</a:t>
            </a:r>
          </a:p>
        </p:txBody>
      </p:sp>
      <p:sp>
        <p:nvSpPr>
          <p:cNvPr id="5" name="Round Same Side Corner Rectangle 4">
            <a:hlinkClick r:id="" action="ppaction://noaction"/>
          </p:cNvPr>
          <p:cNvSpPr/>
          <p:nvPr/>
        </p:nvSpPr>
        <p:spPr>
          <a:xfrm>
            <a:off x="6948264"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19</a:t>
            </a:r>
            <a:endParaRPr lang="en-GB" sz="1300" b="1" dirty="0">
              <a:latin typeface="Arial" panose="020B0604020202020204" pitchFamily="34" charset="0"/>
              <a:cs typeface="Arial" panose="020B0604020202020204" pitchFamily="34" charset="0"/>
            </a:endParaRPr>
          </a:p>
        </p:txBody>
      </p:sp>
      <p:sp>
        <p:nvSpPr>
          <p:cNvPr id="4" name="Rectangle 3"/>
          <p:cNvSpPr/>
          <p:nvPr/>
        </p:nvSpPr>
        <p:spPr>
          <a:xfrm>
            <a:off x="251521" y="1084674"/>
            <a:ext cx="8568951" cy="5324535"/>
          </a:xfrm>
          <a:prstGeom prst="rect">
            <a:avLst/>
          </a:prstGeom>
        </p:spPr>
        <p:txBody>
          <a:bodyPr wrap="square">
            <a:spAutoFit/>
          </a:bodyPr>
          <a:lstStyle/>
          <a:p>
            <a:pPr>
              <a:buClr>
                <a:schemeClr val="accent6">
                  <a:lumMod val="50000"/>
                </a:schemeClr>
              </a:buClr>
            </a:pPr>
            <a:r>
              <a:rPr lang="en-US" sz="2000" b="1" dirty="0">
                <a:solidFill>
                  <a:srgbClr val="FF0000"/>
                </a:solidFill>
              </a:rPr>
              <a:t>Marvin – </a:t>
            </a:r>
            <a:r>
              <a:rPr lang="en-US" sz="2000" b="1" dirty="0" err="1">
                <a:solidFill>
                  <a:srgbClr val="FF0000"/>
                </a:solidFill>
              </a:rPr>
              <a:t>Mr</a:t>
            </a:r>
            <a:r>
              <a:rPr lang="en-US" sz="2000" b="1" dirty="0">
                <a:solidFill>
                  <a:srgbClr val="FF0000"/>
                </a:solidFill>
              </a:rPr>
              <a:t> Motivator!</a:t>
            </a:r>
          </a:p>
          <a:p>
            <a:pPr marL="569913" indent="-569913">
              <a:buClr>
                <a:schemeClr val="accent6">
                  <a:lumMod val="50000"/>
                </a:schemeClr>
              </a:buClr>
              <a:buFont typeface="Wingdings 3" panose="05040102010807070707" pitchFamily="18" charset="2"/>
              <a:buChar char=""/>
            </a:pPr>
            <a:r>
              <a:rPr lang="en-US" sz="2000" dirty="0">
                <a:solidFill>
                  <a:srgbClr val="FF0000"/>
                </a:solidFill>
              </a:rPr>
              <a:t>As a teenager, Marvin Burton battled with his weight. </a:t>
            </a:r>
            <a:r>
              <a:rPr lang="en-US" sz="2000" dirty="0" smtClean="0">
                <a:solidFill>
                  <a:srgbClr val="FF0000"/>
                </a:solidFill>
              </a:rPr>
              <a:t>By the </a:t>
            </a:r>
            <a:r>
              <a:rPr lang="en-US" sz="2000" dirty="0">
                <a:solidFill>
                  <a:srgbClr val="FF0000"/>
                </a:solidFill>
              </a:rPr>
              <a:t>time Marvin left school he was 16 stone (100 </a:t>
            </a:r>
            <a:r>
              <a:rPr lang="en-US" sz="2000" dirty="0" err="1">
                <a:solidFill>
                  <a:srgbClr val="FF0000"/>
                </a:solidFill>
              </a:rPr>
              <a:t>kgs</a:t>
            </a:r>
            <a:r>
              <a:rPr lang="en-US" sz="2000" dirty="0">
                <a:solidFill>
                  <a:srgbClr val="FF0000"/>
                </a:solidFill>
              </a:rPr>
              <a:t>), </a:t>
            </a:r>
            <a:r>
              <a:rPr lang="en-US" sz="2000" dirty="0" smtClean="0">
                <a:solidFill>
                  <a:srgbClr val="FF0000"/>
                </a:solidFill>
              </a:rPr>
              <a:t>so he </a:t>
            </a:r>
            <a:r>
              <a:rPr lang="en-US" sz="2000" dirty="0">
                <a:solidFill>
                  <a:srgbClr val="FF0000"/>
                </a:solidFill>
              </a:rPr>
              <a:t>decided to work in the fitness industry to try and </a:t>
            </a:r>
            <a:r>
              <a:rPr lang="en-US" sz="2000" dirty="0" smtClean="0">
                <a:solidFill>
                  <a:srgbClr val="FF0000"/>
                </a:solidFill>
              </a:rPr>
              <a:t>help overcome </a:t>
            </a:r>
            <a:r>
              <a:rPr lang="en-US" sz="2000" dirty="0">
                <a:solidFill>
                  <a:srgbClr val="FF0000"/>
                </a:solidFill>
              </a:rPr>
              <a:t>his weight problem. Marvin worked in a </a:t>
            </a:r>
            <a:r>
              <a:rPr lang="en-US" sz="2000" dirty="0" smtClean="0">
                <a:solidFill>
                  <a:srgbClr val="FF0000"/>
                </a:solidFill>
              </a:rPr>
              <a:t>number of </a:t>
            </a:r>
            <a:r>
              <a:rPr lang="en-US" sz="2000" dirty="0">
                <a:solidFill>
                  <a:srgbClr val="FF0000"/>
                </a:solidFill>
              </a:rPr>
              <a:t>roles from gym receptionist, aerobics instructor, </a:t>
            </a:r>
            <a:r>
              <a:rPr lang="en-US" sz="2000" dirty="0" smtClean="0">
                <a:solidFill>
                  <a:srgbClr val="FF0000"/>
                </a:solidFill>
              </a:rPr>
              <a:t>personal trainer</a:t>
            </a:r>
            <a:r>
              <a:rPr lang="en-US" sz="2000" dirty="0">
                <a:solidFill>
                  <a:srgbClr val="FF0000"/>
                </a:solidFill>
              </a:rPr>
              <a:t>, to the Director of Fitness on a cruise ship – </a:t>
            </a:r>
            <a:r>
              <a:rPr lang="en-US" sz="2000" dirty="0" smtClean="0">
                <a:solidFill>
                  <a:srgbClr val="FF0000"/>
                </a:solidFill>
              </a:rPr>
              <a:t>teaching and </a:t>
            </a:r>
            <a:r>
              <a:rPr lang="en-US" sz="2000" dirty="0">
                <a:solidFill>
                  <a:srgbClr val="FF0000"/>
                </a:solidFill>
              </a:rPr>
              <a:t>training over 2,000 passengers!</a:t>
            </a:r>
          </a:p>
          <a:p>
            <a:pPr marL="569913" indent="-569913">
              <a:buClr>
                <a:schemeClr val="accent6">
                  <a:lumMod val="50000"/>
                </a:schemeClr>
              </a:buClr>
              <a:buFont typeface="Wingdings 3" panose="05040102010807070707" pitchFamily="18" charset="2"/>
              <a:buChar char=""/>
            </a:pPr>
            <a:r>
              <a:rPr lang="en-US" sz="2000" dirty="0">
                <a:solidFill>
                  <a:srgbClr val="FF0000"/>
                </a:solidFill>
              </a:rPr>
              <a:t>As an essential part of his professional development, </a:t>
            </a:r>
            <a:r>
              <a:rPr lang="en-US" sz="2000" dirty="0" smtClean="0">
                <a:solidFill>
                  <a:srgbClr val="FF0000"/>
                </a:solidFill>
              </a:rPr>
              <a:t>Marvin studied </a:t>
            </a:r>
            <a:r>
              <a:rPr lang="en-US" sz="2000" dirty="0">
                <a:solidFill>
                  <a:srgbClr val="FF0000"/>
                </a:solidFill>
              </a:rPr>
              <a:t>and often undertook training in areas such as </a:t>
            </a:r>
            <a:r>
              <a:rPr lang="en-US" sz="2000" dirty="0" smtClean="0">
                <a:solidFill>
                  <a:srgbClr val="FF0000"/>
                </a:solidFill>
              </a:rPr>
              <a:t>sports massage </a:t>
            </a:r>
            <a:r>
              <a:rPr lang="en-US" sz="2000" dirty="0">
                <a:solidFill>
                  <a:srgbClr val="FF0000"/>
                </a:solidFill>
              </a:rPr>
              <a:t>therapy, diet and nutrition and anatomy.</a:t>
            </a:r>
          </a:p>
          <a:p>
            <a:pPr marL="569913" indent="-569913">
              <a:buClr>
                <a:schemeClr val="accent6">
                  <a:lumMod val="50000"/>
                </a:schemeClr>
              </a:buClr>
              <a:buFont typeface="Wingdings 3" panose="05040102010807070707" pitchFamily="18" charset="2"/>
              <a:buChar char=""/>
            </a:pPr>
            <a:r>
              <a:rPr lang="en-US" sz="2000" dirty="0">
                <a:solidFill>
                  <a:srgbClr val="FF0000"/>
                </a:solidFill>
              </a:rPr>
              <a:t>In 2008, Marvin started his own fitness company, Advanced Conditioning Ltd. He </a:t>
            </a:r>
            <a:r>
              <a:rPr lang="en-US" sz="2000" dirty="0" smtClean="0">
                <a:solidFill>
                  <a:srgbClr val="FF0000"/>
                </a:solidFill>
              </a:rPr>
              <a:t>often worked </a:t>
            </a:r>
            <a:r>
              <a:rPr lang="en-US" sz="2000" dirty="0">
                <a:solidFill>
                  <a:srgbClr val="FF0000"/>
                </a:solidFill>
              </a:rPr>
              <a:t>with professional sports people on a one-to-one basis. Marvin also ran </a:t>
            </a:r>
            <a:r>
              <a:rPr lang="en-US" sz="2000" dirty="0" smtClean="0">
                <a:solidFill>
                  <a:srgbClr val="FF0000"/>
                </a:solidFill>
              </a:rPr>
              <a:t>group exercise </a:t>
            </a:r>
            <a:r>
              <a:rPr lang="en-US" sz="2000" dirty="0">
                <a:solidFill>
                  <a:srgbClr val="FF0000"/>
                </a:solidFill>
              </a:rPr>
              <a:t>classes. Since much of his work required him to be flexible, he set up an office </a:t>
            </a:r>
            <a:r>
              <a:rPr lang="en-US" sz="2000" dirty="0" smtClean="0">
                <a:solidFill>
                  <a:srgbClr val="FF0000"/>
                </a:solidFill>
              </a:rPr>
              <a:t>at home</a:t>
            </a:r>
            <a:r>
              <a:rPr lang="en-US" sz="2000" dirty="0">
                <a:solidFill>
                  <a:srgbClr val="FF0000"/>
                </a:solidFill>
              </a:rPr>
              <a:t>. When Marvin needed a fitness studio or large equipment for his clients, he </a:t>
            </a:r>
            <a:r>
              <a:rPr lang="en-US" sz="2000" dirty="0" smtClean="0">
                <a:solidFill>
                  <a:srgbClr val="FF0000"/>
                </a:solidFill>
              </a:rPr>
              <a:t>simply hired </a:t>
            </a:r>
            <a:r>
              <a:rPr lang="en-US" sz="2000" dirty="0">
                <a:solidFill>
                  <a:srgbClr val="FF0000"/>
                </a:solidFill>
              </a:rPr>
              <a:t>it, often from well known health club chains, such as Virgin Active</a:t>
            </a:r>
            <a:r>
              <a:rPr lang="en-US" sz="2000" dirty="0" smtClean="0">
                <a:solidFill>
                  <a:srgbClr val="FF0000"/>
                </a:solidFill>
              </a:rPr>
              <a:t>.</a:t>
            </a:r>
            <a:endParaRPr lang="en-US" sz="2000" dirty="0">
              <a:solidFill>
                <a:srgbClr val="FF0000"/>
              </a:solidFill>
            </a:endParaRPr>
          </a:p>
        </p:txBody>
      </p:sp>
      <p:sp>
        <p:nvSpPr>
          <p:cNvPr id="7" name="TextBox 6">
            <a:hlinkClick r:id="rId3" action="ppaction://hlinkfile"/>
          </p:cNvPr>
          <p:cNvSpPr txBox="1"/>
          <p:nvPr/>
        </p:nvSpPr>
        <p:spPr>
          <a:xfrm>
            <a:off x="8388424" y="1052736"/>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930000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98049"/>
          </a:xfrm>
        </p:spPr>
        <p:txBody>
          <a:bodyPr>
            <a:noAutofit/>
          </a:bodyPr>
          <a:lstStyle/>
          <a:p>
            <a:r>
              <a:rPr lang="en-GB" sz="4000" dirty="0"/>
              <a:t>13 – Questions – 2014 June Paper</a:t>
            </a:r>
            <a:endParaRPr lang="en-GB" sz="4000" b="1" dirty="0" smtClean="0"/>
          </a:p>
        </p:txBody>
      </p:sp>
      <p:sp>
        <p:nvSpPr>
          <p:cNvPr id="5" name="Round Same Side Corner Rectangle 4">
            <a:hlinkClick r:id="" action="ppaction://noaction"/>
          </p:cNvPr>
          <p:cNvSpPr/>
          <p:nvPr/>
        </p:nvSpPr>
        <p:spPr>
          <a:xfrm>
            <a:off x="6948264"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19</a:t>
            </a:r>
            <a:endParaRPr lang="en-GB" sz="1300" b="1" dirty="0">
              <a:latin typeface="Arial" panose="020B0604020202020204" pitchFamily="34" charset="0"/>
              <a:cs typeface="Arial" panose="020B0604020202020204" pitchFamily="34" charset="0"/>
            </a:endParaRPr>
          </a:p>
        </p:txBody>
      </p:sp>
      <p:sp>
        <p:nvSpPr>
          <p:cNvPr id="4" name="Rectangle 3"/>
          <p:cNvSpPr/>
          <p:nvPr/>
        </p:nvSpPr>
        <p:spPr>
          <a:xfrm>
            <a:off x="251521" y="1084674"/>
            <a:ext cx="8568951" cy="5632311"/>
          </a:xfrm>
          <a:prstGeom prst="rect">
            <a:avLst/>
          </a:prstGeom>
        </p:spPr>
        <p:txBody>
          <a:bodyPr wrap="square">
            <a:spAutoFit/>
          </a:bodyPr>
          <a:lstStyle/>
          <a:p>
            <a:pPr marL="569913" indent="-569913">
              <a:buClr>
                <a:schemeClr val="accent6">
                  <a:lumMod val="50000"/>
                </a:schemeClr>
              </a:buClr>
              <a:buFont typeface="Wingdings 3" panose="05040102010807070707" pitchFamily="18" charset="2"/>
              <a:buChar char=""/>
            </a:pPr>
            <a:r>
              <a:rPr lang="en-US" sz="2400" dirty="0" smtClean="0">
                <a:solidFill>
                  <a:srgbClr val="FF0000"/>
                </a:solidFill>
              </a:rPr>
              <a:t>Since </a:t>
            </a:r>
            <a:r>
              <a:rPr lang="en-US" sz="2400" dirty="0">
                <a:solidFill>
                  <a:srgbClr val="FF0000"/>
                </a:solidFill>
              </a:rPr>
              <a:t>2011, Marvin has teamed up with four other self-employed professional </a:t>
            </a:r>
            <a:r>
              <a:rPr lang="en-US" sz="2400" dirty="0" smtClean="0">
                <a:solidFill>
                  <a:srgbClr val="FF0000"/>
                </a:solidFill>
              </a:rPr>
              <a:t>sports trainers</a:t>
            </a:r>
            <a:r>
              <a:rPr lang="en-US" sz="2400" dirty="0">
                <a:solidFill>
                  <a:srgbClr val="FF0000"/>
                </a:solidFill>
              </a:rPr>
              <a:t>, a masseur and a chef, to provide exclusive well-being stay away breaks. </a:t>
            </a:r>
            <a:r>
              <a:rPr lang="en-US" sz="2400" dirty="0" smtClean="0">
                <a:solidFill>
                  <a:srgbClr val="FF0000"/>
                </a:solidFill>
              </a:rPr>
              <a:t>The team</a:t>
            </a:r>
            <a:r>
              <a:rPr lang="en-US" sz="2400" dirty="0">
                <a:solidFill>
                  <a:srgbClr val="FF0000"/>
                </a:solidFill>
              </a:rPr>
              <a:t>, operating collectively as Fitness Retreat Ltd, hire luxury countryside venues </a:t>
            </a:r>
            <a:r>
              <a:rPr lang="en-US" sz="2400" dirty="0" smtClean="0">
                <a:solidFill>
                  <a:srgbClr val="FF0000"/>
                </a:solidFill>
              </a:rPr>
              <a:t>such as </a:t>
            </a:r>
            <a:r>
              <a:rPr lang="en-US" sz="2400" dirty="0">
                <a:solidFill>
                  <a:srgbClr val="FF0000"/>
                </a:solidFill>
              </a:rPr>
              <a:t>The Lindens, in Dorset. The Lindens is a fabulous 18th century manor house which </a:t>
            </a:r>
            <a:r>
              <a:rPr lang="en-US" sz="2400" dirty="0" smtClean="0">
                <a:solidFill>
                  <a:srgbClr val="FF0000"/>
                </a:solidFill>
              </a:rPr>
              <a:t>has a </a:t>
            </a:r>
            <a:r>
              <a:rPr lang="en-US" sz="2400" dirty="0">
                <a:solidFill>
                  <a:srgbClr val="FF0000"/>
                </a:solidFill>
              </a:rPr>
              <a:t>heated swimming pool, all-weather tennis courts and acres of amazing woodland </a:t>
            </a:r>
            <a:r>
              <a:rPr lang="en-US" sz="2400" dirty="0" smtClean="0">
                <a:solidFill>
                  <a:srgbClr val="FF0000"/>
                </a:solidFill>
              </a:rPr>
              <a:t>and gardens </a:t>
            </a:r>
            <a:r>
              <a:rPr lang="en-US" sz="2400" dirty="0">
                <a:solidFill>
                  <a:srgbClr val="FF0000"/>
                </a:solidFill>
              </a:rPr>
              <a:t>– the perfect setting for a great fitness getaway.</a:t>
            </a:r>
          </a:p>
          <a:p>
            <a:pPr marL="569913" indent="-569913">
              <a:buClr>
                <a:schemeClr val="accent6">
                  <a:lumMod val="50000"/>
                </a:schemeClr>
              </a:buClr>
              <a:buFont typeface="Wingdings 3" panose="05040102010807070707" pitchFamily="18" charset="2"/>
              <a:buChar char=""/>
            </a:pPr>
            <a:r>
              <a:rPr lang="en-US" sz="2400" dirty="0">
                <a:solidFill>
                  <a:srgbClr val="FF0000"/>
                </a:solidFill>
              </a:rPr>
              <a:t>Fitness Retreat Ltd offers its breaks across the UK for four or seven days. Those </a:t>
            </a:r>
            <a:r>
              <a:rPr lang="en-US" sz="2400" dirty="0" smtClean="0">
                <a:solidFill>
                  <a:srgbClr val="FF0000"/>
                </a:solidFill>
              </a:rPr>
              <a:t>who attend </a:t>
            </a:r>
            <a:r>
              <a:rPr lang="en-US" sz="2400" dirty="0">
                <a:solidFill>
                  <a:srgbClr val="FF0000"/>
                </a:solidFill>
              </a:rPr>
              <a:t>learn about exercise, nutrition, motivation, recovery and general well-being. </a:t>
            </a:r>
            <a:r>
              <a:rPr lang="en-US" sz="2400" dirty="0" smtClean="0">
                <a:solidFill>
                  <a:srgbClr val="FF0000"/>
                </a:solidFill>
              </a:rPr>
              <a:t>The team </a:t>
            </a:r>
            <a:r>
              <a:rPr lang="en-US" sz="2400" dirty="0">
                <a:solidFill>
                  <a:srgbClr val="FF0000"/>
                </a:solidFill>
              </a:rPr>
              <a:t>use well-proven methods to achieve great results in weight loss and fat burn. </a:t>
            </a:r>
            <a:r>
              <a:rPr lang="en-US" sz="2400" dirty="0" smtClean="0">
                <a:solidFill>
                  <a:srgbClr val="FF0000"/>
                </a:solidFill>
              </a:rPr>
              <a:t>There have </a:t>
            </a:r>
            <a:r>
              <a:rPr lang="en-US" sz="2400" dirty="0">
                <a:solidFill>
                  <a:srgbClr val="FF0000"/>
                </a:solidFill>
              </a:rPr>
              <a:t>been many happy clients who achieved their targets. </a:t>
            </a:r>
            <a:endParaRPr lang="en-US" sz="2400" u="sng" dirty="0" smtClean="0">
              <a:solidFill>
                <a:srgbClr val="FF0000"/>
              </a:solidFill>
            </a:endParaRPr>
          </a:p>
        </p:txBody>
      </p:sp>
      <p:sp>
        <p:nvSpPr>
          <p:cNvPr id="6" name="TextBox 5">
            <a:hlinkClick r:id="rId3" action="ppaction://hlinkfile"/>
          </p:cNvPr>
          <p:cNvSpPr txBox="1"/>
          <p:nvPr/>
        </p:nvSpPr>
        <p:spPr>
          <a:xfrm>
            <a:off x="8388424" y="3163615"/>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3738265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598049"/>
          </a:xfrm>
        </p:spPr>
        <p:txBody>
          <a:bodyPr>
            <a:noAutofit/>
          </a:bodyPr>
          <a:lstStyle/>
          <a:p>
            <a:r>
              <a:rPr lang="en-GB" sz="4000" dirty="0"/>
              <a:t>13 – Questions – 2014 June Paper</a:t>
            </a:r>
            <a:endParaRPr lang="en-GB" sz="4000" b="1" dirty="0" smtClean="0"/>
          </a:p>
        </p:txBody>
      </p:sp>
      <p:sp>
        <p:nvSpPr>
          <p:cNvPr id="5" name="Round Same Side Corner Rectangle 4">
            <a:hlinkClick r:id="" action="ppaction://noaction"/>
          </p:cNvPr>
          <p:cNvSpPr/>
          <p:nvPr/>
        </p:nvSpPr>
        <p:spPr>
          <a:xfrm>
            <a:off x="6948264"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300" b="1" dirty="0" smtClean="0">
                <a:latin typeface="Arial" panose="020B0604020202020204" pitchFamily="34" charset="0"/>
                <a:cs typeface="Arial" panose="020B0604020202020204" pitchFamily="34" charset="0"/>
              </a:rPr>
              <a:t>Page 19</a:t>
            </a:r>
            <a:endParaRPr lang="en-GB" sz="1300" b="1" dirty="0">
              <a:latin typeface="Arial" panose="020B0604020202020204" pitchFamily="34" charset="0"/>
              <a:cs typeface="Arial" panose="020B0604020202020204" pitchFamily="34" charset="0"/>
            </a:endParaRPr>
          </a:p>
        </p:txBody>
      </p:sp>
      <p:sp>
        <p:nvSpPr>
          <p:cNvPr id="4" name="Rectangle 3"/>
          <p:cNvSpPr/>
          <p:nvPr/>
        </p:nvSpPr>
        <p:spPr>
          <a:xfrm>
            <a:off x="251521" y="1084674"/>
            <a:ext cx="8568951" cy="5632311"/>
          </a:xfrm>
          <a:prstGeom prst="rect">
            <a:avLst/>
          </a:prstGeom>
        </p:spPr>
        <p:txBody>
          <a:bodyPr wrap="square">
            <a:spAutoFit/>
          </a:bodyPr>
          <a:lstStyle/>
          <a:p>
            <a:pPr marL="569913" indent="-569913">
              <a:buClr>
                <a:schemeClr val="accent6">
                  <a:lumMod val="50000"/>
                </a:schemeClr>
              </a:buClr>
              <a:buFont typeface="Wingdings 3" panose="05040102010807070707" pitchFamily="18" charset="2"/>
              <a:buChar char=""/>
            </a:pPr>
            <a:r>
              <a:rPr lang="en-US" sz="2400" dirty="0" smtClean="0">
                <a:solidFill>
                  <a:srgbClr val="FF0000"/>
                </a:solidFill>
              </a:rPr>
              <a:t>One </a:t>
            </a:r>
            <a:r>
              <a:rPr lang="en-US" sz="2400" dirty="0">
                <a:solidFill>
                  <a:srgbClr val="FF0000"/>
                </a:solidFill>
              </a:rPr>
              <a:t>client, sales </a:t>
            </a:r>
            <a:r>
              <a:rPr lang="en-US" sz="2400" dirty="0" smtClean="0">
                <a:solidFill>
                  <a:srgbClr val="FF0000"/>
                </a:solidFill>
              </a:rPr>
              <a:t>manager Lucy </a:t>
            </a:r>
            <a:r>
              <a:rPr lang="en-US" sz="2400" dirty="0">
                <a:solidFill>
                  <a:srgbClr val="FF0000"/>
                </a:solidFill>
              </a:rPr>
              <a:t>Adamson, commented: “I wanted to lose two stone for my wedding. I tried for </a:t>
            </a:r>
            <a:r>
              <a:rPr lang="en-US" sz="2400" dirty="0" smtClean="0">
                <a:solidFill>
                  <a:srgbClr val="FF0000"/>
                </a:solidFill>
              </a:rPr>
              <a:t>a long </a:t>
            </a:r>
            <a:r>
              <a:rPr lang="en-US" sz="2400" dirty="0">
                <a:solidFill>
                  <a:srgbClr val="FF0000"/>
                </a:solidFill>
              </a:rPr>
              <a:t>time but found it hard. When I started work with Marvin it seemed as though </a:t>
            </a:r>
            <a:r>
              <a:rPr lang="en-US" sz="2400" dirty="0" smtClean="0">
                <a:solidFill>
                  <a:srgbClr val="FF0000"/>
                </a:solidFill>
              </a:rPr>
              <a:t>we didn’t </a:t>
            </a:r>
            <a:r>
              <a:rPr lang="en-US" sz="2400" dirty="0">
                <a:solidFill>
                  <a:srgbClr val="FF0000"/>
                </a:solidFill>
              </a:rPr>
              <a:t>have to do all of the things that I was trying. I looked forward to the sessions </a:t>
            </a:r>
            <a:r>
              <a:rPr lang="en-US" sz="2400" dirty="0" smtClean="0">
                <a:solidFill>
                  <a:srgbClr val="FF0000"/>
                </a:solidFill>
              </a:rPr>
              <a:t>and the </a:t>
            </a:r>
            <a:r>
              <a:rPr lang="en-US" sz="2400" dirty="0">
                <a:solidFill>
                  <a:srgbClr val="FF0000"/>
                </a:solidFill>
              </a:rPr>
              <a:t>weight came off easily”</a:t>
            </a:r>
          </a:p>
          <a:p>
            <a:pPr marL="569913" indent="-569913">
              <a:buClr>
                <a:schemeClr val="accent6">
                  <a:lumMod val="50000"/>
                </a:schemeClr>
              </a:buClr>
              <a:buFont typeface="Wingdings 3" panose="05040102010807070707" pitchFamily="18" charset="2"/>
              <a:buChar char=""/>
            </a:pPr>
            <a:r>
              <a:rPr lang="en-US" sz="2400" dirty="0">
                <a:solidFill>
                  <a:srgbClr val="FF0000"/>
                </a:solidFill>
              </a:rPr>
              <a:t>Marvin is first and foremost an international fitness educator, working as a consultant </a:t>
            </a:r>
            <a:r>
              <a:rPr lang="en-US" sz="2400" dirty="0" smtClean="0">
                <a:solidFill>
                  <a:srgbClr val="FF0000"/>
                </a:solidFill>
              </a:rPr>
              <a:t>to all </a:t>
            </a:r>
            <a:r>
              <a:rPr lang="en-US" sz="2400" dirty="0">
                <a:solidFill>
                  <a:srgbClr val="FF0000"/>
                </a:solidFill>
              </a:rPr>
              <a:t>major health chains and a number of sports clubs. “I call him the Guru, he’s a </a:t>
            </a:r>
            <a:r>
              <a:rPr lang="en-US" sz="2400" dirty="0" smtClean="0">
                <a:solidFill>
                  <a:srgbClr val="FF0000"/>
                </a:solidFill>
              </a:rPr>
              <a:t>legend and </a:t>
            </a:r>
            <a:r>
              <a:rPr lang="en-US" sz="2400" dirty="0">
                <a:solidFill>
                  <a:srgbClr val="FF0000"/>
                </a:solidFill>
              </a:rPr>
              <a:t>makes me laugh. I can’t believe how much he knows” said Matt Richards of </a:t>
            </a:r>
            <a:r>
              <a:rPr lang="en-US" sz="2400" dirty="0" smtClean="0">
                <a:solidFill>
                  <a:srgbClr val="FF0000"/>
                </a:solidFill>
              </a:rPr>
              <a:t>Derby County </a:t>
            </a:r>
            <a:r>
              <a:rPr lang="en-US" sz="2400" dirty="0">
                <a:solidFill>
                  <a:srgbClr val="FF0000"/>
                </a:solidFill>
              </a:rPr>
              <a:t>Football Club.</a:t>
            </a:r>
          </a:p>
          <a:p>
            <a:pPr marL="569913" indent="-569913">
              <a:buClr>
                <a:schemeClr val="accent6">
                  <a:lumMod val="50000"/>
                </a:schemeClr>
              </a:buClr>
              <a:buFont typeface="Wingdings 3" panose="05040102010807070707" pitchFamily="18" charset="2"/>
              <a:buChar char=""/>
            </a:pPr>
            <a:r>
              <a:rPr lang="en-US" sz="2400" dirty="0">
                <a:solidFill>
                  <a:srgbClr val="FF0000"/>
                </a:solidFill>
              </a:rPr>
              <a:t>When business is quiet – which is rare these days – Marvin writes educational </a:t>
            </a:r>
            <a:r>
              <a:rPr lang="en-US" sz="2400" dirty="0" smtClean="0">
                <a:solidFill>
                  <a:srgbClr val="FF0000"/>
                </a:solidFill>
              </a:rPr>
              <a:t>material and </a:t>
            </a:r>
            <a:r>
              <a:rPr lang="en-US" sz="2400" dirty="0">
                <a:solidFill>
                  <a:srgbClr val="FF0000"/>
                </a:solidFill>
              </a:rPr>
              <a:t>trains other trainers.</a:t>
            </a:r>
            <a:endParaRPr lang="en-US" sz="2400" u="sng" dirty="0" smtClean="0">
              <a:solidFill>
                <a:srgbClr val="FF0000"/>
              </a:solidFill>
            </a:endParaRPr>
          </a:p>
        </p:txBody>
      </p:sp>
      <p:sp>
        <p:nvSpPr>
          <p:cNvPr id="6" name="TextBox 5">
            <a:hlinkClick r:id="rId3" action="ppaction://hlinkfile"/>
          </p:cNvPr>
          <p:cNvSpPr txBox="1"/>
          <p:nvPr/>
        </p:nvSpPr>
        <p:spPr>
          <a:xfrm>
            <a:off x="8388424" y="5899919"/>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300239756"/>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4401205"/>
          </a:xfrm>
          <a:prstGeom prst="rect">
            <a:avLst/>
          </a:prstGeom>
        </p:spPr>
        <p:txBody>
          <a:bodyPr wrap="square">
            <a:spAutoFit/>
          </a:bodyPr>
          <a:lstStyle/>
          <a:p>
            <a:pPr marL="457200" indent="-457200">
              <a:buClr>
                <a:schemeClr val="accent6">
                  <a:lumMod val="50000"/>
                </a:schemeClr>
              </a:buClr>
              <a:buFont typeface="+mj-lt"/>
              <a:buAutoNum type="arabicPeriod" startAt="9"/>
            </a:pPr>
            <a:r>
              <a:rPr lang="en-US" sz="2000" dirty="0">
                <a:solidFill>
                  <a:srgbClr val="FF0000"/>
                </a:solidFill>
              </a:rPr>
              <a:t>(b) Analyse one reason why Advanced Conditioning Ltd might experience </a:t>
            </a:r>
            <a:r>
              <a:rPr lang="en-US" sz="2000" dirty="0" smtClean="0">
                <a:solidFill>
                  <a:srgbClr val="FF0000"/>
                </a:solidFill>
              </a:rPr>
              <a:t>an increase </a:t>
            </a:r>
            <a:r>
              <a:rPr lang="en-US" sz="2000" dirty="0">
                <a:solidFill>
                  <a:srgbClr val="FF0000"/>
                </a:solidFill>
              </a:rPr>
              <a:t>in variable costs. </a:t>
            </a:r>
            <a:r>
              <a:rPr lang="en-US" sz="2000" dirty="0" smtClean="0">
                <a:solidFill>
                  <a:srgbClr val="FF0000"/>
                </a:solidFill>
              </a:rPr>
              <a:t>	(3)</a:t>
            </a:r>
            <a:endParaRPr lang="en-US" sz="2000" dirty="0">
              <a:solidFill>
                <a:srgbClr val="FF0000"/>
              </a:solidFill>
            </a:endParaRP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9 </a:t>
            </a:r>
            <a:r>
              <a:rPr lang="en-US" b="1" dirty="0">
                <a:solidFill>
                  <a:srgbClr val="FF0000"/>
                </a:solidFill>
              </a:rPr>
              <a:t>= </a:t>
            </a:r>
            <a:r>
              <a:rPr lang="en-US" b="1" dirty="0" smtClean="0">
                <a:solidFill>
                  <a:srgbClr val="FF0000"/>
                </a:solidFill>
              </a:rPr>
              <a:t>6 </a:t>
            </a:r>
            <a:r>
              <a:rPr lang="en-US" b="1" dirty="0">
                <a:solidFill>
                  <a:srgbClr val="FF0000"/>
                </a:solidFill>
              </a:rPr>
              <a:t>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13</a:t>
            </a:r>
            <a:r>
              <a:rPr lang="en-GB" sz="3600" b="1" dirty="0" smtClean="0"/>
              <a:t> – </a:t>
            </a:r>
            <a:r>
              <a:rPr lang="en-US" sz="3600" dirty="0" smtClean="0">
                <a:effectLst/>
              </a:rPr>
              <a:t>Exam Questions – January 2015</a:t>
            </a:r>
            <a:endParaRPr lang="en-GB" sz="3600" b="1" dirty="0" smtClean="0"/>
          </a:p>
        </p:txBody>
      </p:sp>
      <p:sp>
        <p:nvSpPr>
          <p:cNvPr id="4" name="TextBox 3">
            <a:hlinkClick r:id="rId3" action="ppaction://hlinkfile"/>
          </p:cNvPr>
          <p:cNvSpPr txBox="1"/>
          <p:nvPr/>
        </p:nvSpPr>
        <p:spPr>
          <a:xfrm>
            <a:off x="8363168" y="980728"/>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866762147"/>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11</a:t>
            </a:r>
            <a:r>
              <a:rPr lang="en-GB" sz="3600" b="1" dirty="0" smtClean="0"/>
              <a:t> – </a:t>
            </a:r>
            <a:r>
              <a:rPr lang="en-US" sz="3600" dirty="0" smtClean="0">
                <a:effectLst/>
              </a:rPr>
              <a:t>Exam Questions – January 2015</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331815135"/>
              </p:ext>
            </p:extLst>
          </p:nvPr>
        </p:nvGraphicFramePr>
        <p:xfrm>
          <a:off x="323528" y="1124744"/>
          <a:ext cx="8496945" cy="4617720"/>
        </p:xfrm>
        <a:graphic>
          <a:graphicData uri="http://schemas.openxmlformats.org/drawingml/2006/table">
            <a:tbl>
              <a:tblPr firstRow="1" bandRow="1">
                <a:tableStyleId>{5C22544A-7EE6-4342-B048-85BDC9FD1C3A}</a:tableStyleId>
              </a:tblPr>
              <a:tblGrid>
                <a:gridCol w="792088"/>
                <a:gridCol w="7056784"/>
                <a:gridCol w="648073"/>
              </a:tblGrid>
              <a:tr h="370840">
                <a:tc>
                  <a:txBody>
                    <a:bodyPr/>
                    <a:lstStyle/>
                    <a:p>
                      <a:r>
                        <a:rPr lang="en-GB" sz="1800" smtClean="0">
                          <a:latin typeface="Arial" panose="020B0604020202020204" pitchFamily="34" charset="0"/>
                          <a:cs typeface="Arial" panose="020B0604020202020204" pitchFamily="34" charset="0"/>
                        </a:rPr>
                        <a:t>9 (b)</a:t>
                      </a:r>
                      <a:endParaRPr lang="en-GB" sz="1800" dirty="0">
                        <a:latin typeface="Arial" panose="020B0604020202020204" pitchFamily="34" charset="0"/>
                        <a:cs typeface="Arial" panose="020B0604020202020204" pitchFamily="34" charset="0"/>
                      </a:endParaRPr>
                    </a:p>
                  </a:txBody>
                  <a:tcPr/>
                </a:tc>
                <a:tc>
                  <a:txBody>
                    <a:bodyPr/>
                    <a:lstStyle/>
                    <a:p>
                      <a:r>
                        <a:rPr lang="en-US" sz="1800" b="0" smtClean="0">
                          <a:latin typeface="Arial" panose="020B0604020202020204" pitchFamily="34" charset="0"/>
                          <a:cs typeface="Arial" panose="020B0604020202020204" pitchFamily="34" charset="0"/>
                        </a:rPr>
                        <a:t>Analyse </a:t>
                      </a:r>
                      <a:r>
                        <a:rPr lang="en-US" sz="1800" b="1" smtClean="0">
                          <a:latin typeface="Arial" panose="020B0604020202020204" pitchFamily="34" charset="0"/>
                          <a:cs typeface="Arial" panose="020B0604020202020204" pitchFamily="34" charset="0"/>
                        </a:rPr>
                        <a:t>one</a:t>
                      </a:r>
                      <a:r>
                        <a:rPr lang="en-US" sz="1800" b="0" smtClean="0">
                          <a:latin typeface="Arial" panose="020B0604020202020204" pitchFamily="34" charset="0"/>
                          <a:cs typeface="Arial" panose="020B0604020202020204" pitchFamily="34" charset="0"/>
                        </a:rPr>
                        <a:t> reason why Advanced Conditioning Ltd might experience an increase in variable costs</a:t>
                      </a:r>
                      <a:endParaRPr lang="en-GB" sz="1800" b="0" dirty="0">
                        <a:latin typeface="Arial" panose="020B0604020202020204" pitchFamily="34" charset="0"/>
                        <a:cs typeface="Arial" panose="020B0604020202020204" pitchFamily="34" charset="0"/>
                      </a:endParaRPr>
                    </a:p>
                  </a:txBody>
                  <a:tcPr/>
                </a:tc>
                <a:tc>
                  <a:txBody>
                    <a:bodyPr/>
                    <a:lstStyle/>
                    <a:p>
                      <a:pPr algn="ctr"/>
                      <a:r>
                        <a:rPr lang="en-GB" sz="180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a:tc>
              </a:tr>
              <a:tr h="370840">
                <a:tc>
                  <a:txBody>
                    <a:bodyPr/>
                    <a:lstStyle/>
                    <a:p>
                      <a:endParaRPr lang="en-GB" sz="1800" dirty="0">
                        <a:latin typeface="Arial" panose="020B0604020202020204" pitchFamily="34" charset="0"/>
                        <a:cs typeface="Arial" panose="020B0604020202020204" pitchFamily="34" charset="0"/>
                      </a:endParaRPr>
                    </a:p>
                  </a:txBody>
                  <a:tcPr/>
                </a:tc>
                <a:tc>
                  <a:txBody>
                    <a:bodyPr/>
                    <a:lstStyle/>
                    <a:p>
                      <a:pPr>
                        <a:spcAft>
                          <a:spcPts val="600"/>
                        </a:spcAft>
                      </a:pPr>
                      <a:r>
                        <a:rPr lang="en-US" sz="2400" b="0" dirty="0" smtClean="0">
                          <a:latin typeface="Arial" panose="020B0604020202020204" pitchFamily="34" charset="0"/>
                          <a:cs typeface="Arial" panose="020B0604020202020204" pitchFamily="34" charset="0"/>
                        </a:rPr>
                        <a:t>Knowledge 1, Application 1, Analysis 1</a:t>
                      </a:r>
                    </a:p>
                    <a:p>
                      <a:pPr>
                        <a:spcAft>
                          <a:spcPts val="600"/>
                        </a:spcAft>
                      </a:pPr>
                      <a:r>
                        <a:rPr lang="en-US" sz="2400" b="1" dirty="0" smtClean="0">
                          <a:latin typeface="Arial" panose="020B0604020202020204" pitchFamily="34" charset="0"/>
                          <a:cs typeface="Arial" panose="020B0604020202020204" pitchFamily="34" charset="0"/>
                        </a:rPr>
                        <a:t>Knowledge</a:t>
                      </a:r>
                      <a:r>
                        <a:rPr lang="en-US" sz="2400" b="0" dirty="0" smtClean="0">
                          <a:latin typeface="Arial" panose="020B0604020202020204" pitchFamily="34" charset="0"/>
                          <a:cs typeface="Arial" panose="020B0604020202020204" pitchFamily="34" charset="0"/>
                        </a:rPr>
                        <a:t> and understanding: 1 mark is available for describing what is meant by variable costs, e.g. costs which vary with output (1)</a:t>
                      </a:r>
                    </a:p>
                    <a:p>
                      <a:pPr>
                        <a:spcAft>
                          <a:spcPts val="600"/>
                        </a:spcAft>
                      </a:pPr>
                      <a:r>
                        <a:rPr lang="en-US" sz="2400" b="1" dirty="0" smtClean="0">
                          <a:latin typeface="Arial" panose="020B0604020202020204" pitchFamily="34" charset="0"/>
                          <a:cs typeface="Arial" panose="020B0604020202020204" pitchFamily="34" charset="0"/>
                        </a:rPr>
                        <a:t>Application</a:t>
                      </a:r>
                      <a:r>
                        <a:rPr lang="en-US" sz="2400" b="0" dirty="0" smtClean="0">
                          <a:latin typeface="Arial" panose="020B0604020202020204" pitchFamily="34" charset="0"/>
                          <a:cs typeface="Arial" panose="020B0604020202020204" pitchFamily="34" charset="0"/>
                        </a:rPr>
                        <a:t>: 1 mark is available by using the context, e.g. the stationery or energy costs of the office/the hire of studios from Virgin Active (1)</a:t>
                      </a:r>
                    </a:p>
                    <a:p>
                      <a:pPr>
                        <a:spcAft>
                          <a:spcPts val="600"/>
                        </a:spcAft>
                      </a:pPr>
                      <a:r>
                        <a:rPr lang="en-US" sz="2400" b="1" dirty="0" smtClean="0">
                          <a:latin typeface="Arial" panose="020B0604020202020204" pitchFamily="34" charset="0"/>
                          <a:cs typeface="Arial" panose="020B0604020202020204" pitchFamily="34" charset="0"/>
                        </a:rPr>
                        <a:t>Analysis</a:t>
                      </a:r>
                      <a:r>
                        <a:rPr lang="en-US" sz="2400" b="0" dirty="0" smtClean="0">
                          <a:latin typeface="Arial" panose="020B0604020202020204" pitchFamily="34" charset="0"/>
                          <a:cs typeface="Arial" panose="020B0604020202020204" pitchFamily="34" charset="0"/>
                        </a:rPr>
                        <a:t>: 1 mark is available for explaining the above, e.g. because of an increase in the number of clients/Virgin Active increases its rents (1)</a:t>
                      </a:r>
                      <a:endParaRPr lang="en-GB" sz="2400" b="0" dirty="0">
                        <a:latin typeface="Arial" panose="020B0604020202020204" pitchFamily="34" charset="0"/>
                        <a:cs typeface="Arial" panose="020B0604020202020204" pitchFamily="34" charset="0"/>
                      </a:endParaRPr>
                    </a:p>
                  </a:txBody>
                  <a:tcPr/>
                </a:tc>
                <a:tc>
                  <a:txBody>
                    <a:bodyPr/>
                    <a:lstStyle/>
                    <a:p>
                      <a:pPr algn="ctr"/>
                      <a:endParaRPr lang="en-GB" sz="2400" dirty="0" smtClean="0">
                        <a:latin typeface="Arial" panose="020B0604020202020204" pitchFamily="34" charset="0"/>
                        <a:cs typeface="Arial" panose="020B0604020202020204" pitchFamily="34" charset="0"/>
                      </a:endParaRPr>
                    </a:p>
                    <a:p>
                      <a:pPr algn="ctr"/>
                      <a:r>
                        <a:rPr lang="en-GB" sz="2400" dirty="0" smtClean="0">
                          <a:latin typeface="Arial" panose="020B0604020202020204" pitchFamily="34" charset="0"/>
                          <a:cs typeface="Arial" panose="020B0604020202020204" pitchFamily="34" charset="0"/>
                        </a:rPr>
                        <a:t>1</a:t>
                      </a:r>
                    </a:p>
                    <a:p>
                      <a:pPr algn="ctr"/>
                      <a:endParaRPr lang="en-GB" sz="10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endParaRPr lang="en-GB" sz="2400" dirty="0" smtClean="0">
                        <a:latin typeface="Arial" panose="020B0604020202020204" pitchFamily="34" charset="0"/>
                        <a:cs typeface="Arial" panose="020B0604020202020204" pitchFamily="34" charset="0"/>
                      </a:endParaRPr>
                    </a:p>
                    <a:p>
                      <a:pPr algn="ctr"/>
                      <a:r>
                        <a:rPr lang="en-GB" sz="2400" dirty="0" smtClean="0">
                          <a:latin typeface="Arial" panose="020B0604020202020204" pitchFamily="34" charset="0"/>
                          <a:cs typeface="Arial" panose="020B0604020202020204" pitchFamily="34" charset="0"/>
                        </a:rPr>
                        <a:t>1</a:t>
                      </a:r>
                    </a:p>
                    <a:p>
                      <a:pPr algn="ctr"/>
                      <a:endParaRPr lang="en-GB" sz="2400" dirty="0" smtClean="0">
                        <a:latin typeface="Arial" panose="020B0604020202020204" pitchFamily="34" charset="0"/>
                        <a:cs typeface="Arial" panose="020B0604020202020204" pitchFamily="34" charset="0"/>
                      </a:endParaRPr>
                    </a:p>
                    <a:p>
                      <a:pPr algn="ctr"/>
                      <a:endParaRPr lang="en-GB" sz="2800" dirty="0" smtClean="0">
                        <a:latin typeface="Arial" panose="020B0604020202020204" pitchFamily="34" charset="0"/>
                        <a:cs typeface="Arial" panose="020B0604020202020204" pitchFamily="34" charset="0"/>
                      </a:endParaRPr>
                    </a:p>
                    <a:p>
                      <a:pPr algn="ctr"/>
                      <a:r>
                        <a:rPr lang="en-GB" sz="2400" dirty="0" smtClean="0">
                          <a:latin typeface="Arial" panose="020B0604020202020204" pitchFamily="34" charset="0"/>
                          <a:cs typeface="Arial" panose="020B0604020202020204" pitchFamily="34" charset="0"/>
                        </a:rPr>
                        <a:t>1</a:t>
                      </a:r>
                      <a:endParaRPr lang="en-GB" sz="2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155092889"/>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1" y="1124744"/>
            <a:ext cx="8640959" cy="5632311"/>
          </a:xfrm>
          <a:prstGeom prst="rect">
            <a:avLst/>
          </a:prstGeom>
        </p:spPr>
        <p:txBody>
          <a:bodyPr wrap="square">
            <a:spAutoFit/>
          </a:bodyPr>
          <a:lstStyle/>
          <a:p>
            <a:pPr marL="457200" indent="-457200">
              <a:buClr>
                <a:schemeClr val="accent6">
                  <a:lumMod val="50000"/>
                </a:schemeClr>
              </a:buClr>
              <a:buFont typeface="+mj-lt"/>
              <a:buAutoNum type="arabicPeriod" startAt="7"/>
            </a:pPr>
            <a:r>
              <a:rPr lang="en-US" sz="2000" dirty="0" smtClean="0">
                <a:solidFill>
                  <a:srgbClr val="FF0000"/>
                </a:solidFill>
              </a:rPr>
              <a:t>(a) In the second quarter of 2010, demand for the new iPad computer and the iPhone 4 helped profits soar at Apple. Revenues were $10.3bn and profits increased to $2.1bn.</a:t>
            </a:r>
            <a:br>
              <a:rPr lang="en-US" sz="2000" dirty="0" smtClean="0">
                <a:solidFill>
                  <a:srgbClr val="FF0000"/>
                </a:solidFill>
              </a:rPr>
            </a:br>
            <a:r>
              <a:rPr lang="en-US" sz="2000" dirty="0" smtClean="0">
                <a:solidFill>
                  <a:srgbClr val="FF0000"/>
                </a:solidFill>
              </a:rPr>
              <a:t>Which of the following is </a:t>
            </a:r>
            <a:r>
              <a:rPr lang="en-US" sz="2000" b="1" dirty="0" smtClean="0">
                <a:solidFill>
                  <a:srgbClr val="FF0000"/>
                </a:solidFill>
              </a:rPr>
              <a:t>necessarily</a:t>
            </a:r>
            <a:r>
              <a:rPr lang="en-US" sz="2000" dirty="0" smtClean="0">
                <a:solidFill>
                  <a:srgbClr val="FF0000"/>
                </a:solidFill>
              </a:rPr>
              <a:t> correct?	 (</a:t>
            </a:r>
            <a:r>
              <a:rPr lang="en-US" sz="2000" dirty="0">
                <a:solidFill>
                  <a:srgbClr val="FF0000"/>
                </a:solidFill>
              </a:rPr>
              <a:t>1)</a:t>
            </a:r>
          </a:p>
          <a:p>
            <a:pPr marL="862013" indent="-465138">
              <a:buClr>
                <a:schemeClr val="accent6">
                  <a:lumMod val="50000"/>
                </a:schemeClr>
              </a:buClr>
              <a:buFont typeface="+mj-lt"/>
              <a:buAutoNum type="alphaUcPeriod"/>
            </a:pPr>
            <a:r>
              <a:rPr lang="en-US" sz="2000" dirty="0" smtClean="0">
                <a:solidFill>
                  <a:srgbClr val="FF0000"/>
                </a:solidFill>
              </a:rPr>
              <a:t>Total costs have risen by more than total revenue.</a:t>
            </a:r>
            <a:endParaRPr lang="en-US" sz="2000" dirty="0">
              <a:solidFill>
                <a:srgbClr val="FF0000"/>
              </a:solidFill>
            </a:endParaRPr>
          </a:p>
          <a:p>
            <a:pPr marL="862013" indent="-465138">
              <a:buClr>
                <a:schemeClr val="accent6">
                  <a:lumMod val="50000"/>
                </a:schemeClr>
              </a:buClr>
              <a:buFont typeface="+mj-lt"/>
              <a:buAutoNum type="alphaUcPeriod"/>
            </a:pPr>
            <a:r>
              <a:rPr lang="en-US" sz="2000" dirty="0" smtClean="0">
                <a:solidFill>
                  <a:srgbClr val="FF0000"/>
                </a:solidFill>
              </a:rPr>
              <a:t>Fixed costs did not change in the second quarter.</a:t>
            </a:r>
            <a:endParaRPr lang="en-US" sz="2000" dirty="0">
              <a:solidFill>
                <a:srgbClr val="FF0000"/>
              </a:solidFill>
            </a:endParaRPr>
          </a:p>
          <a:p>
            <a:pPr marL="862013" indent="-465138">
              <a:buClr>
                <a:schemeClr val="accent6">
                  <a:lumMod val="50000"/>
                </a:schemeClr>
              </a:buClr>
              <a:buFont typeface="+mj-lt"/>
              <a:buAutoNum type="alphaUcPeriod"/>
            </a:pPr>
            <a:r>
              <a:rPr lang="en-US" sz="2000" dirty="0" smtClean="0">
                <a:solidFill>
                  <a:srgbClr val="FF0000"/>
                </a:solidFill>
              </a:rPr>
              <a:t>Margin of safety may have been lower.</a:t>
            </a:r>
            <a:endParaRPr lang="en-US" sz="2000" dirty="0">
              <a:solidFill>
                <a:srgbClr val="FF0000"/>
              </a:solidFill>
            </a:endParaRPr>
          </a:p>
          <a:p>
            <a:pPr marL="862013" indent="-465138">
              <a:buClr>
                <a:schemeClr val="accent6">
                  <a:lumMod val="50000"/>
                </a:schemeClr>
              </a:buClr>
              <a:buFont typeface="+mj-lt"/>
              <a:buAutoNum type="alphaUcPeriod"/>
            </a:pPr>
            <a:r>
              <a:rPr lang="en-US" sz="2000" dirty="0" smtClean="0">
                <a:solidFill>
                  <a:srgbClr val="FF0000"/>
                </a:solidFill>
              </a:rPr>
              <a:t>Price of sales volume may have increased.</a:t>
            </a:r>
          </a:p>
          <a:p>
            <a:pPr marL="396875">
              <a:buClr>
                <a:schemeClr val="accent6">
                  <a:lumMod val="50000"/>
                </a:schemeClr>
              </a:buClr>
            </a:pPr>
            <a:r>
              <a:rPr lang="en-US" sz="2000" dirty="0" smtClean="0">
                <a:solidFill>
                  <a:srgbClr val="FF0000"/>
                </a:solidFill>
              </a:rPr>
              <a:t>Answer [  ]</a:t>
            </a:r>
            <a:endParaRPr lang="en-US" sz="2000" dirty="0">
              <a:solidFill>
                <a:srgbClr val="FF0000"/>
              </a:solidFill>
            </a:endParaRPr>
          </a:p>
          <a:p>
            <a:pPr marL="398463" indent="-398463">
              <a:buClr>
                <a:schemeClr val="accent6">
                  <a:lumMod val="50000"/>
                </a:schemeClr>
              </a:buClr>
              <a:buFont typeface="Wingdings 3" panose="05040102010807070707" pitchFamily="18" charset="2"/>
              <a:buChar char=""/>
            </a:pPr>
            <a:r>
              <a:rPr lang="en-US" sz="2000" dirty="0">
                <a:solidFill>
                  <a:srgbClr val="FF0000"/>
                </a:solidFill>
              </a:rPr>
              <a:t>(b) Explain </a:t>
            </a:r>
            <a:r>
              <a:rPr lang="en-US" sz="2000" dirty="0" smtClean="0">
                <a:solidFill>
                  <a:srgbClr val="FF0000"/>
                </a:solidFill>
              </a:rPr>
              <a:t>your answer.	(3)</a:t>
            </a:r>
          </a:p>
          <a:p>
            <a:pPr>
              <a:buClr>
                <a:schemeClr val="accent6">
                  <a:lumMod val="50000"/>
                </a:schemeClr>
              </a:buClr>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b="1" dirty="0">
                <a:solidFill>
                  <a:srgbClr val="FF0000"/>
                </a:solidFill>
              </a:rPr>
              <a:t>Total for Question </a:t>
            </a:r>
            <a:r>
              <a:rPr lang="en-US" b="1" dirty="0" smtClean="0">
                <a:solidFill>
                  <a:srgbClr val="FF0000"/>
                </a:solidFill>
              </a:rPr>
              <a:t>7 </a:t>
            </a:r>
            <a:r>
              <a:rPr lang="en-US" b="1" dirty="0">
                <a:solidFill>
                  <a:srgbClr val="FF0000"/>
                </a:solidFill>
              </a:rPr>
              <a:t>= 4 marks</a:t>
            </a:r>
            <a:r>
              <a:rPr lang="en-US" sz="2000" dirty="0">
                <a:solidFill>
                  <a:srgbClr val="FF0000"/>
                </a:solidFill>
              </a:rPr>
              <a: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13</a:t>
            </a:r>
            <a:r>
              <a:rPr lang="en-GB" sz="3600" b="1" dirty="0" smtClean="0"/>
              <a:t> – </a:t>
            </a:r>
            <a:r>
              <a:rPr lang="en-US" sz="3600" dirty="0" smtClean="0">
                <a:effectLst/>
              </a:rPr>
              <a:t>Exam Questions – May 2012</a:t>
            </a:r>
            <a:endParaRPr lang="en-GB" sz="3600" b="1" dirty="0" smtClean="0"/>
          </a:p>
        </p:txBody>
      </p:sp>
      <p:sp>
        <p:nvSpPr>
          <p:cNvPr id="5" name="TextBox 4">
            <a:hlinkClick r:id="rId3" action="ppaction://hlinkfile"/>
          </p:cNvPr>
          <p:cNvSpPr txBox="1"/>
          <p:nvPr/>
        </p:nvSpPr>
        <p:spPr>
          <a:xfrm>
            <a:off x="8363168" y="1867471"/>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064726428"/>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11</a:t>
            </a:r>
            <a:r>
              <a:rPr lang="en-GB" sz="3600" b="1" dirty="0" smtClean="0"/>
              <a:t> – </a:t>
            </a:r>
            <a:r>
              <a:rPr lang="en-US" sz="3600" dirty="0" smtClean="0">
                <a:effectLst/>
              </a:rPr>
              <a:t>Exam Questions – January 2015</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716905278"/>
              </p:ext>
            </p:extLst>
          </p:nvPr>
        </p:nvGraphicFramePr>
        <p:xfrm>
          <a:off x="323528" y="1124744"/>
          <a:ext cx="8496945" cy="5125720"/>
        </p:xfrm>
        <a:graphic>
          <a:graphicData uri="http://schemas.openxmlformats.org/drawingml/2006/table">
            <a:tbl>
              <a:tblPr firstRow="1" bandRow="1">
                <a:tableStyleId>{5C22544A-7EE6-4342-B048-85BDC9FD1C3A}</a:tableStyleId>
              </a:tblPr>
              <a:tblGrid>
                <a:gridCol w="792088"/>
                <a:gridCol w="6336704"/>
                <a:gridCol w="1368153"/>
              </a:tblGrid>
              <a:tr h="370840">
                <a:tc>
                  <a:txBody>
                    <a:bodyPr/>
                    <a:lstStyle/>
                    <a:p>
                      <a:r>
                        <a:rPr lang="en-GB" sz="1800" dirty="0" smtClean="0">
                          <a:latin typeface="Arial" panose="020B0604020202020204" pitchFamily="34" charset="0"/>
                          <a:cs typeface="Arial" panose="020B0604020202020204" pitchFamily="34" charset="0"/>
                        </a:rPr>
                        <a:t>7 (a)</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Answer – price or sales volume may have increased (D)</a:t>
                      </a:r>
                      <a:endParaRPr lang="en-GB" sz="1800" dirty="0">
                        <a:latin typeface="Arial" panose="020B0604020202020204" pitchFamily="34" charset="0"/>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1</a:t>
                      </a:r>
                      <a:endParaRPr lang="en-GB" sz="1800" dirty="0">
                        <a:latin typeface="Arial" panose="020B0604020202020204" pitchFamily="34" charset="0"/>
                        <a:cs typeface="Arial" panose="020B0604020202020204" pitchFamily="34" charset="0"/>
                      </a:endParaRPr>
                    </a:p>
                  </a:txBody>
                  <a:tcPr/>
                </a:tc>
              </a:tr>
              <a:tr h="370840">
                <a:tc>
                  <a:txBody>
                    <a:bodyPr/>
                    <a:lstStyle/>
                    <a:p>
                      <a:r>
                        <a:rPr lang="en-GB" sz="1800" dirty="0" smtClean="0">
                          <a:latin typeface="Arial" panose="020B0604020202020204" pitchFamily="34" charset="0"/>
                          <a:cs typeface="Arial" panose="020B0604020202020204" pitchFamily="34" charset="0"/>
                        </a:rPr>
                        <a:t>7 (b)</a:t>
                      </a:r>
                      <a:endParaRPr lang="en-GB" sz="1800" dirty="0">
                        <a:latin typeface="Arial" panose="020B0604020202020204" pitchFamily="34" charset="0"/>
                        <a:cs typeface="Arial" panose="020B0604020202020204" pitchFamily="34" charset="0"/>
                      </a:endParaRPr>
                    </a:p>
                  </a:txBody>
                  <a:tcPr/>
                </a:tc>
                <a:tc>
                  <a:txBody>
                    <a:bodyPr/>
                    <a:lstStyle/>
                    <a:p>
                      <a:r>
                        <a:rPr lang="en-US" sz="1800" b="1" dirty="0" smtClean="0">
                          <a:latin typeface="Arial" panose="020B0604020202020204" pitchFamily="34" charset="0"/>
                          <a:cs typeface="Arial" panose="020B0604020202020204" pitchFamily="34" charset="0"/>
                        </a:rPr>
                        <a:t>Explain your answer:</a:t>
                      </a:r>
                    </a:p>
                    <a:p>
                      <a:pPr marL="285750" indent="-285750">
                        <a:buClr>
                          <a:schemeClr val="accent6">
                            <a:lumMod val="50000"/>
                          </a:schemeClr>
                        </a:buCl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Defines revenue as price x sales volume/income from sales (1 mark)</a:t>
                      </a:r>
                    </a:p>
                    <a:p>
                      <a:pPr marL="285750" indent="-285750">
                        <a:buClr>
                          <a:schemeClr val="accent6">
                            <a:lumMod val="50000"/>
                          </a:schemeClr>
                        </a:buCl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 Total revenue has increased (1 mark)</a:t>
                      </a:r>
                    </a:p>
                    <a:p>
                      <a:pPr marL="285750" indent="-285750">
                        <a:buClr>
                          <a:schemeClr val="accent6">
                            <a:lumMod val="50000"/>
                          </a:schemeClr>
                        </a:buCl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 Therefore at least one of these must have increased (1 mark)</a:t>
                      </a:r>
                    </a:p>
                    <a:p>
                      <a:pPr marL="285750" indent="-285750">
                        <a:buClr>
                          <a:schemeClr val="accent6">
                            <a:lumMod val="50000"/>
                          </a:schemeClr>
                        </a:buCl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 Costs must have either stayed the same or fallen in order for profits to increase (1 mark)</a:t>
                      </a:r>
                    </a:p>
                    <a:p>
                      <a:pPr marL="0" indent="0">
                        <a:buClr>
                          <a:schemeClr val="accent6">
                            <a:lumMod val="50000"/>
                          </a:schemeClr>
                        </a:buClr>
                        <a:buFont typeface="Courier New" panose="02070309020205020404" pitchFamily="49" charset="0"/>
                        <a:buNone/>
                      </a:pPr>
                      <a:r>
                        <a:rPr lang="en-US" sz="1800" b="1" dirty="0" smtClean="0">
                          <a:latin typeface="Arial" panose="020B0604020202020204" pitchFamily="34" charset="0"/>
                          <a:cs typeface="Arial" panose="020B0604020202020204" pitchFamily="34" charset="0"/>
                        </a:rPr>
                        <a:t>Up to 2 of the marks above can be achieved alternatively by explaining distracters, e.g.</a:t>
                      </a:r>
                    </a:p>
                    <a:p>
                      <a:pPr marL="285750" indent="-285750">
                        <a:buClr>
                          <a:schemeClr val="accent6">
                            <a:lumMod val="50000"/>
                          </a:schemeClr>
                        </a:buClr>
                        <a:buFont typeface="Courier New" panose="02070309020205020404" pitchFamily="49" charset="0"/>
                        <a:buChar char="o"/>
                      </a:pPr>
                      <a:r>
                        <a:rPr lang="en-US" sz="1800" dirty="0" smtClean="0">
                          <a:latin typeface="Arial" panose="020B0604020202020204" pitchFamily="34" charset="0"/>
                          <a:cs typeface="Arial" panose="020B0604020202020204" pitchFamily="34" charset="0"/>
                        </a:rPr>
                        <a:t>- A in incorrect as this would lead to a fall in profit (1 mark)</a:t>
                      </a:r>
                    </a:p>
                    <a:p>
                      <a:pPr marL="0" indent="0">
                        <a:buClr>
                          <a:schemeClr val="accent6">
                            <a:lumMod val="50000"/>
                          </a:schemeClr>
                        </a:buClr>
                        <a:buFont typeface="Courier New" panose="02070309020205020404" pitchFamily="49" charset="0"/>
                        <a:buNone/>
                      </a:pPr>
                      <a:r>
                        <a:rPr lang="en-US" sz="1800" dirty="0" smtClean="0">
                          <a:latin typeface="Arial" panose="020B0604020202020204" pitchFamily="34" charset="0"/>
                          <a:cs typeface="Arial" panose="020B0604020202020204" pitchFamily="34" charset="0"/>
                        </a:rPr>
                        <a:t>Any acceptable answer which shows selective knowledge/application and/or development</a:t>
                      </a:r>
                    </a:p>
                    <a:p>
                      <a:endParaRPr kumimoji="0" lang="en-US" sz="1800" kern="1200" dirty="0" smtClean="0">
                        <a:solidFill>
                          <a:schemeClr val="dk1"/>
                        </a:solidFill>
                        <a:latin typeface="Arial" panose="020B0604020202020204" pitchFamily="34" charset="0"/>
                        <a:ea typeface="+mn-ea"/>
                        <a:cs typeface="Arial" panose="020B0604020202020204" pitchFamily="34" charset="0"/>
                      </a:endParaRPr>
                    </a:p>
                    <a:p>
                      <a:r>
                        <a:rPr kumimoji="0" lang="en-US" sz="1800" kern="1200" dirty="0" smtClean="0">
                          <a:solidFill>
                            <a:schemeClr val="dk1"/>
                          </a:solidFill>
                          <a:latin typeface="Arial" panose="020B0604020202020204" pitchFamily="34" charset="0"/>
                          <a:ea typeface="+mn-ea"/>
                          <a:cs typeface="Arial" panose="020B0604020202020204" pitchFamily="34" charset="0"/>
                        </a:rPr>
                        <a:t>NB Maximum of 2 additional marks for reason if part (a) is incorrect or if only the wrong answers are focused on </a:t>
                      </a:r>
                      <a:r>
                        <a:rPr kumimoji="0" lang="en-GB" sz="1800" kern="1200" dirty="0" smtClean="0">
                          <a:solidFill>
                            <a:schemeClr val="dk1"/>
                          </a:solidFill>
                          <a:latin typeface="Arial" panose="020B0604020202020204" pitchFamily="34" charset="0"/>
                          <a:ea typeface="+mn-ea"/>
                          <a:cs typeface="Arial" panose="020B0604020202020204" pitchFamily="34" charset="0"/>
                        </a:rPr>
                        <a:t>in the explanation.</a:t>
                      </a:r>
                      <a:endParaRPr kumimoji="0" lang="en-GB" sz="18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GB" sz="1800" dirty="0" smtClean="0">
                          <a:latin typeface="Arial" panose="020B0604020202020204" pitchFamily="34" charset="0"/>
                          <a:cs typeface="Arial" panose="020B0604020202020204" pitchFamily="34" charset="0"/>
                        </a:rPr>
                        <a:t>1-3</a:t>
                      </a: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endParaRPr lang="en-GB" sz="18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19108546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552728" cy="5632311"/>
          </a:xfrm>
          <a:prstGeom prst="rect">
            <a:avLst/>
          </a:prstGeom>
        </p:spPr>
        <p:txBody>
          <a:bodyPr wrap="square">
            <a:spAutoFit/>
          </a:bodyPr>
          <a:lstStyle/>
          <a:p>
            <a:pPr>
              <a:buClr>
                <a:schemeClr val="accent6">
                  <a:lumMod val="50000"/>
                </a:schemeClr>
              </a:buClr>
            </a:pPr>
            <a:r>
              <a:rPr lang="en-US" sz="2000" b="1" dirty="0">
                <a:solidFill>
                  <a:srgbClr val="0070C0"/>
                </a:solidFill>
              </a:rPr>
              <a:t>Herbs of Distinction</a:t>
            </a:r>
          </a:p>
          <a:p>
            <a:pPr marL="398463" indent="-398463">
              <a:buClr>
                <a:schemeClr val="accent6">
                  <a:lumMod val="50000"/>
                </a:schemeClr>
              </a:buClr>
              <a:buFont typeface="Wingdings 3" panose="05040102010807070707" pitchFamily="18" charset="2"/>
              <a:buChar char=""/>
            </a:pPr>
            <a:r>
              <a:rPr lang="en-US" sz="2000" dirty="0">
                <a:solidFill>
                  <a:srgbClr val="0070C0"/>
                </a:solidFill>
              </a:rPr>
              <a:t>Rachel </a:t>
            </a:r>
            <a:r>
              <a:rPr lang="en-US" sz="2000" dirty="0" err="1">
                <a:solidFill>
                  <a:srgbClr val="0070C0"/>
                </a:solidFill>
              </a:rPr>
              <a:t>Highcroft</a:t>
            </a:r>
            <a:r>
              <a:rPr lang="en-US" sz="2000" dirty="0">
                <a:solidFill>
                  <a:srgbClr val="0070C0"/>
                </a:solidFill>
              </a:rPr>
              <a:t> set up Herbs of Distinction after being made redundant from her job in advertising. She had always been a keen gardener and chef and she spotted a gap in the market for mail order fresh herbs which customers could keep in their kitchen so that they would always have fresh herbs available.</a:t>
            </a:r>
          </a:p>
          <a:p>
            <a:pPr marL="398463" indent="-398463">
              <a:buClr>
                <a:schemeClr val="accent6">
                  <a:lumMod val="50000"/>
                </a:schemeClr>
              </a:buClr>
              <a:buFont typeface="Wingdings 3" panose="05040102010807070707" pitchFamily="18" charset="2"/>
              <a:buChar char=""/>
            </a:pPr>
            <a:r>
              <a:rPr lang="en-US" sz="2000" dirty="0">
                <a:solidFill>
                  <a:srgbClr val="0070C0"/>
                </a:solidFill>
              </a:rPr>
              <a:t>Rachel already had a small greenhouse in her garden and some tools so initially she just had to buy pots, soil and seeds. She also paid to attend a one day course on setting up in business. Rachel planted her first batch of seeds and waited for them to grow. In the meantime she was busy building a website for her business and ringing lots of restaurants to try to create demand for her </a:t>
            </a:r>
            <a:r>
              <a:rPr lang="en-US" sz="2000" dirty="0" smtClean="0">
                <a:solidFill>
                  <a:srgbClr val="0070C0"/>
                </a:solidFill>
              </a:rPr>
              <a:t>herbs.</a:t>
            </a:r>
          </a:p>
          <a:p>
            <a:pPr marL="398463" indent="-398463">
              <a:buClr>
                <a:schemeClr val="accent6">
                  <a:lumMod val="50000"/>
                </a:schemeClr>
              </a:buClr>
              <a:buFont typeface="Wingdings 3" panose="05040102010807070707" pitchFamily="18" charset="2"/>
              <a:buChar char=""/>
            </a:pPr>
            <a:r>
              <a:rPr lang="en-US" sz="2000" dirty="0" smtClean="0">
                <a:solidFill>
                  <a:srgbClr val="0070C0"/>
                </a:solidFill>
              </a:rPr>
              <a:t>She </a:t>
            </a:r>
            <a:r>
              <a:rPr lang="en-US" sz="2000" dirty="0">
                <a:solidFill>
                  <a:srgbClr val="0070C0"/>
                </a:solidFill>
              </a:rPr>
              <a:t>paid for adverts in some well-known cookery magazines which she hoped would encourage potential customers to visit her website</a:t>
            </a:r>
            <a:r>
              <a:rPr lang="en-US" sz="2000" dirty="0" smtClean="0">
                <a:solidFill>
                  <a:srgbClr val="0070C0"/>
                </a:solidFill>
              </a:rPr>
              <a:t>.</a:t>
            </a:r>
            <a:endParaRPr lang="en-US" sz="2000" dirty="0">
              <a:solidFill>
                <a:srgbClr val="0070C0"/>
              </a:solidFill>
            </a:endParaRPr>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.1 – </a:t>
            </a:r>
            <a:r>
              <a:rPr lang="en-US" sz="3100" dirty="0" smtClean="0">
                <a:effectLst/>
              </a:rPr>
              <a:t>Costs of Production – Starting Up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76</a:t>
            </a:r>
            <a:endParaRPr lang="en-GB" sz="1200" b="1" dirty="0">
              <a:latin typeface="Arial" panose="020B0604020202020204" pitchFamily="34" charset="0"/>
              <a:cs typeface="Arial" panose="020B0604020202020204" pitchFamily="34" charset="0"/>
            </a:endParaRPr>
          </a:p>
        </p:txBody>
      </p:sp>
      <p:pic>
        <p:nvPicPr>
          <p:cNvPr id="1026" name="Picture 2" descr="Image result for Herbs of Distinc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122184"/>
            <a:ext cx="2037656" cy="9432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Herbs of Distinct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2178371"/>
            <a:ext cx="2037656" cy="81506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Herbs of Distinc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248" y="3106364"/>
            <a:ext cx="2037656" cy="203765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Herbs of Distinction"/>
          <p:cNvPicPr>
            <a:picLocks noChangeAspect="1" noChangeArrowheads="1"/>
          </p:cNvPicPr>
          <p:nvPr/>
        </p:nvPicPr>
        <p:blipFill rotWithShape="1">
          <a:blip r:embed="rId6">
            <a:extLst>
              <a:ext uri="{28A0092B-C50C-407E-A947-70E740481C1C}">
                <a14:useLocalDpi xmlns:a14="http://schemas.microsoft.com/office/drawing/2010/main" val="0"/>
              </a:ext>
            </a:extLst>
          </a:blip>
          <a:srcRect t="16995"/>
          <a:stretch/>
        </p:blipFill>
        <p:spPr bwMode="auto">
          <a:xfrm>
            <a:off x="6804248" y="5301208"/>
            <a:ext cx="2037656" cy="1271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268004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408712" cy="5533823"/>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080" dirty="0" smtClean="0">
                <a:solidFill>
                  <a:srgbClr val="0070C0"/>
                </a:solidFill>
              </a:rPr>
              <a:t>After </a:t>
            </a:r>
            <a:r>
              <a:rPr lang="en-US" sz="2080" dirty="0">
                <a:solidFill>
                  <a:srgbClr val="0070C0"/>
                </a:solidFill>
              </a:rPr>
              <a:t>three months Rachel's first batch was ready to pack and send. Rachel was delighted at the packaging she had helped to design with a local box supplier: it was a bit more expensive than she had planned but she knew that it was important for the plants to arrive in a perfect </a:t>
            </a:r>
            <a:r>
              <a:rPr lang="en-US" sz="2080" dirty="0" smtClean="0">
                <a:solidFill>
                  <a:srgbClr val="0070C0"/>
                </a:solidFill>
              </a:rPr>
              <a:t>condition.</a:t>
            </a:r>
          </a:p>
          <a:p>
            <a:pPr marL="342900" indent="-342900">
              <a:buClr>
                <a:schemeClr val="accent6">
                  <a:lumMod val="50000"/>
                </a:schemeClr>
              </a:buClr>
              <a:buFont typeface="Wingdings 3" panose="05040102010807070707" pitchFamily="18" charset="2"/>
              <a:buChar char=""/>
            </a:pPr>
            <a:r>
              <a:rPr lang="en-US" sz="2080" dirty="0" smtClean="0">
                <a:solidFill>
                  <a:srgbClr val="0070C0"/>
                </a:solidFill>
              </a:rPr>
              <a:t>The </a:t>
            </a:r>
            <a:r>
              <a:rPr lang="en-US" sz="2080" dirty="0">
                <a:solidFill>
                  <a:srgbClr val="0070C0"/>
                </a:solidFill>
              </a:rPr>
              <a:t>revenue from this first batch meant that Rachel could afford to buy more pots, soil and seeds to start again.</a:t>
            </a:r>
          </a:p>
          <a:p>
            <a:pPr>
              <a:buClr>
                <a:schemeClr val="accent6">
                  <a:lumMod val="50000"/>
                </a:schemeClr>
              </a:buClr>
            </a:pPr>
            <a:r>
              <a:rPr lang="en-US" sz="2080" b="1" dirty="0">
                <a:solidFill>
                  <a:srgbClr val="0070C0"/>
                </a:solidFill>
              </a:rPr>
              <a:t>Discussion points</a:t>
            </a:r>
          </a:p>
          <a:p>
            <a:pPr marL="747713" indent="-349250">
              <a:buClr>
                <a:schemeClr val="accent6">
                  <a:lumMod val="50000"/>
                </a:schemeClr>
              </a:buClr>
              <a:buFont typeface="+mj-lt"/>
              <a:buAutoNum type="alphaLcParenR"/>
            </a:pPr>
            <a:r>
              <a:rPr lang="en-US" sz="2080" dirty="0" smtClean="0">
                <a:solidFill>
                  <a:srgbClr val="0070C0"/>
                </a:solidFill>
              </a:rPr>
              <a:t>What </a:t>
            </a:r>
            <a:r>
              <a:rPr lang="en-US" sz="2080" dirty="0">
                <a:solidFill>
                  <a:srgbClr val="0070C0"/>
                </a:solidFill>
              </a:rPr>
              <a:t>different costs did the business face?</a:t>
            </a:r>
          </a:p>
          <a:p>
            <a:pPr marL="747713" indent="-349250">
              <a:buClr>
                <a:schemeClr val="accent6">
                  <a:lumMod val="50000"/>
                </a:schemeClr>
              </a:buClr>
              <a:buFont typeface="+mj-lt"/>
              <a:buAutoNum type="alphaLcParenR"/>
            </a:pPr>
            <a:r>
              <a:rPr lang="en-US" sz="2080" dirty="0" smtClean="0">
                <a:solidFill>
                  <a:srgbClr val="0070C0"/>
                </a:solidFill>
              </a:rPr>
              <a:t>Try </a:t>
            </a:r>
            <a:r>
              <a:rPr lang="en-US" sz="2080" dirty="0">
                <a:solidFill>
                  <a:srgbClr val="0070C0"/>
                </a:solidFill>
              </a:rPr>
              <a:t>to classify the costs: sort them into different groups. What categories did you use to classify the costs?</a:t>
            </a:r>
          </a:p>
          <a:p>
            <a:pPr marL="747713" indent="-349250">
              <a:buClr>
                <a:schemeClr val="accent6">
                  <a:lumMod val="50000"/>
                </a:schemeClr>
              </a:buClr>
              <a:buFont typeface="+mj-lt"/>
              <a:buAutoNum type="alphaLcParenR"/>
            </a:pPr>
            <a:r>
              <a:rPr lang="en-US" sz="2080" dirty="0" smtClean="0">
                <a:solidFill>
                  <a:srgbClr val="0070C0"/>
                </a:solidFill>
              </a:rPr>
              <a:t>Do </a:t>
            </a:r>
            <a:r>
              <a:rPr lang="en-US" sz="2080" dirty="0">
                <a:solidFill>
                  <a:srgbClr val="0070C0"/>
                </a:solidFill>
              </a:rPr>
              <a:t>you think all businesses face similar costs? Which particular types of business might face higher or lower costs than others?</a:t>
            </a:r>
          </a:p>
        </p:txBody>
      </p:sp>
      <p:sp>
        <p:nvSpPr>
          <p:cNvPr id="6" name="Title 1"/>
          <p:cNvSpPr>
            <a:spLocks noGrp="1"/>
          </p:cNvSpPr>
          <p:nvPr>
            <p:ph type="title"/>
          </p:nvPr>
        </p:nvSpPr>
        <p:spPr>
          <a:xfrm>
            <a:off x="35496" y="72008"/>
            <a:ext cx="7704856" cy="548680"/>
          </a:xfrm>
        </p:spPr>
        <p:txBody>
          <a:bodyPr>
            <a:noAutofit/>
          </a:bodyPr>
          <a:lstStyle/>
          <a:p>
            <a:r>
              <a:rPr lang="en-GB" sz="3100" dirty="0" smtClean="0"/>
              <a:t>13</a:t>
            </a:r>
            <a:r>
              <a:rPr lang="en-GB" sz="3100" b="1" dirty="0" smtClean="0"/>
              <a:t>.1 – </a:t>
            </a:r>
            <a:r>
              <a:rPr lang="en-US" sz="3100" dirty="0" smtClean="0">
                <a:effectLst/>
              </a:rPr>
              <a:t>Costs of Production – Starting Up Costs</a:t>
            </a:r>
            <a:endParaRPr lang="en-GB" sz="3100" b="1" dirty="0" smtClean="0"/>
          </a:p>
        </p:txBody>
      </p:sp>
      <p:sp>
        <p:nvSpPr>
          <p:cNvPr id="7" name="Round Same Side Corner Rectangle 6">
            <a:hlinkClick r:id="" action="ppaction://noaction"/>
          </p:cNvPr>
          <p:cNvSpPr/>
          <p:nvPr/>
        </p:nvSpPr>
        <p:spPr>
          <a:xfrm>
            <a:off x="6444208"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76</a:t>
            </a:r>
            <a:endParaRPr lang="en-GB" sz="1200" b="1" dirty="0">
              <a:latin typeface="Arial" panose="020B0604020202020204" pitchFamily="34" charset="0"/>
              <a:cs typeface="Arial" panose="020B0604020202020204" pitchFamily="34" charset="0"/>
            </a:endParaRPr>
          </a:p>
        </p:txBody>
      </p:sp>
      <p:pic>
        <p:nvPicPr>
          <p:cNvPr id="5" name="Picture 2" descr="Image result for Herbs of Distinc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122184"/>
            <a:ext cx="2037656" cy="94325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Herbs of Distinct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2178371"/>
            <a:ext cx="2037656" cy="8150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Herbs of Distinc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4248" y="3106364"/>
            <a:ext cx="2037656" cy="203765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Image result for Herbs of Distinction"/>
          <p:cNvPicPr>
            <a:picLocks noChangeAspect="1" noChangeArrowheads="1"/>
          </p:cNvPicPr>
          <p:nvPr/>
        </p:nvPicPr>
        <p:blipFill rotWithShape="1">
          <a:blip r:embed="rId6">
            <a:extLst>
              <a:ext uri="{28A0092B-C50C-407E-A947-70E740481C1C}">
                <a14:useLocalDpi xmlns:a14="http://schemas.microsoft.com/office/drawing/2010/main" val="0"/>
              </a:ext>
            </a:extLst>
          </a:blip>
          <a:srcRect t="16995"/>
          <a:stretch/>
        </p:blipFill>
        <p:spPr bwMode="auto">
          <a:xfrm>
            <a:off x="6804248" y="5301208"/>
            <a:ext cx="2037656" cy="1271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848503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www.w3.org/XML/1998/namespace"/>
    <ds:schemaRef ds:uri="http://purl.org/dc/terms/"/>
    <ds:schemaRef ds:uri="http://purl.org/dc/dcmitype/"/>
    <ds:schemaRef ds:uri="http://schemas.microsoft.com/office/2006/metadata/properties"/>
    <ds:schemaRef ds:uri="http://schemas.microsoft.com/office/2006/documentManagement/types"/>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51815</TotalTime>
  <Words>3777</Words>
  <Application>Microsoft Office PowerPoint</Application>
  <PresentationFormat>On-screen Show (4:3)</PresentationFormat>
  <Paragraphs>277</Paragraphs>
  <Slides>26</Slides>
  <Notes>26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Arial</vt:lpstr>
      <vt:lpstr>Calibri</vt:lpstr>
      <vt:lpstr>Courier New</vt:lpstr>
      <vt:lpstr>Lucida Sans Unicode</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13.1 – Costs of Production – Starting Up Costs</vt:lpstr>
      <vt:lpstr>13.1 – Costs of Production – Starting Up Costs</vt:lpstr>
      <vt:lpstr>13.1 – Costs of Production – Starting Up Costs</vt:lpstr>
      <vt:lpstr>13.2 – Costs of Production – Starting Up Costs</vt:lpstr>
      <vt:lpstr>13.2 – Costs of Production – Starting Up Costs</vt:lpstr>
      <vt:lpstr>13.3 – Costs of Production – Running Costs</vt:lpstr>
      <vt:lpstr>13.3 – Costs of Production – Running Costs</vt:lpstr>
      <vt:lpstr>13.3 – Costs of Production – Running Costs</vt:lpstr>
      <vt:lpstr>13.3 – Costs of Production – Running Costs</vt:lpstr>
      <vt:lpstr>13.3 – Costs of Production – Running Costs</vt:lpstr>
      <vt:lpstr>13.3 – Costs of Production – Running Costs</vt:lpstr>
      <vt:lpstr>13.3 – Costs of Production – Running Costs</vt:lpstr>
      <vt:lpstr>13 – Questions – 2014 June Paper</vt:lpstr>
      <vt:lpstr>13 – Questions – 2014 June Paper</vt:lpstr>
      <vt:lpstr>13 – Questions – 2014 June Paper</vt:lpstr>
      <vt:lpstr>13 – Exam Questions – January 2015</vt:lpstr>
      <vt:lpstr>11 – Exam Questions – January 2015</vt:lpstr>
      <vt:lpstr>13 – Exam Questions – May 2012</vt:lpstr>
      <vt:lpstr>11 – Exam Questions – January 2015</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 – Financing the Cost of Production</dc:title>
  <dc:subject>eBusiness</dc:subject>
  <dc:creator>Enderoth</dc:creator>
  <cp:lastModifiedBy>Stephen Rafferty</cp:lastModifiedBy>
  <cp:revision>1905</cp:revision>
  <cp:lastPrinted>2014-01-22T18:25:48Z</cp:lastPrinted>
  <dcterms:created xsi:type="dcterms:W3CDTF">2008-03-12T11:01:44Z</dcterms:created>
  <dcterms:modified xsi:type="dcterms:W3CDTF">2018-08-02T17:36:20Z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